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312" r:id="rId2"/>
    <p:sldId id="2313" r:id="rId3"/>
    <p:sldId id="2314" r:id="rId4"/>
    <p:sldId id="2315" r:id="rId5"/>
    <p:sldId id="2317" r:id="rId6"/>
    <p:sldId id="2316" r:id="rId7"/>
    <p:sldId id="2318" r:id="rId8"/>
    <p:sldId id="2319" r:id="rId9"/>
    <p:sldId id="2320" r:id="rId10"/>
    <p:sldId id="2321" r:id="rId11"/>
    <p:sldId id="2322" r:id="rId12"/>
    <p:sldId id="2323" r:id="rId13"/>
    <p:sldId id="2324" r:id="rId14"/>
    <p:sldId id="2325" r:id="rId15"/>
    <p:sldId id="2326" r:id="rId16"/>
    <p:sldId id="2327" r:id="rId17"/>
    <p:sldId id="2328" r:id="rId18"/>
    <p:sldId id="2329" r:id="rId19"/>
    <p:sldId id="2330" r:id="rId20"/>
    <p:sldId id="2331" r:id="rId21"/>
    <p:sldId id="2332" r:id="rId22"/>
    <p:sldId id="2334" r:id="rId23"/>
    <p:sldId id="2335" r:id="rId24"/>
    <p:sldId id="2214" r:id="rId25"/>
  </p:sldIdLst>
  <p:sldSz cx="12192000" cy="6858000"/>
  <p:notesSz cx="6858000" cy="9144000"/>
  <p:defaultTextStyle>
    <a:defPPr>
      <a:defRPr lang="en-US"/>
    </a:defPPr>
    <a:lvl1pPr algn="l" rtl="0" eaLnBrk="0" fontAlgn="base" hangingPunct="0">
      <a:spcBef>
        <a:spcPct val="0"/>
      </a:spcBef>
      <a:spcAft>
        <a:spcPct val="0"/>
      </a:spcAft>
      <a:defRPr sz="48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8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8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8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4"/>
    <p:restoredTop sz="94782"/>
  </p:normalViewPr>
  <p:slideViewPr>
    <p:cSldViewPr>
      <p:cViewPr varScale="1">
        <p:scale>
          <a:sx n="100" d="100"/>
          <a:sy n="100" d="100"/>
        </p:scale>
        <p:origin x="192" y="17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4EEE0-4C4A-D746-B3E2-DB8551E4B090}" type="datetimeFigureOut">
              <a:rPr lang="en-US" smtClean="0"/>
              <a:t>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A463C-5559-1E48-878A-B0A5711A1649}" type="slidenum">
              <a:rPr lang="en-US" smtClean="0"/>
              <a:t>‹#›</a:t>
            </a:fld>
            <a:endParaRPr lang="en-US"/>
          </a:p>
        </p:txBody>
      </p:sp>
    </p:spTree>
    <p:extLst>
      <p:ext uri="{BB962C8B-B14F-4D97-AF65-F5344CB8AC3E}">
        <p14:creationId xmlns:p14="http://schemas.microsoft.com/office/powerpoint/2010/main" val="282379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248B-FC86-BD4D-8571-4ABB533780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9E006D-4C85-9945-8A39-2DB7F3A46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84ADA2-6055-7B4C-B65F-0C6263FF48FA}"/>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5" name="Footer Placeholder 4">
            <a:extLst>
              <a:ext uri="{FF2B5EF4-FFF2-40B4-BE49-F238E27FC236}">
                <a16:creationId xmlns:a16="http://schemas.microsoft.com/office/drawing/2014/main" id="{B767800E-E9CA-2A4E-A284-924C9AAD0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0CCE5-4147-D44C-817D-3E0BF10EACD6}"/>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149799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E69C-5377-1141-86E9-B46B797FF0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A8EFE2-1E8D-E142-AE16-58819B7050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B6E0C-A6E4-954E-AE70-7269AD69E7DE}"/>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5" name="Footer Placeholder 4">
            <a:extLst>
              <a:ext uri="{FF2B5EF4-FFF2-40B4-BE49-F238E27FC236}">
                <a16:creationId xmlns:a16="http://schemas.microsoft.com/office/drawing/2014/main" id="{AC632F2B-94FD-F644-9D9E-9921AD2B3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29563-6D64-1D40-8727-BAA92AB74F9E}"/>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303326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88FF6-35AC-8F44-A406-9D7FE02BCF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B2C3EA-604B-6848-A7F2-8F1A1DD5A5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E5EB2-3513-1248-AB1B-2CAFB61D33CA}"/>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5" name="Footer Placeholder 4">
            <a:extLst>
              <a:ext uri="{FF2B5EF4-FFF2-40B4-BE49-F238E27FC236}">
                <a16:creationId xmlns:a16="http://schemas.microsoft.com/office/drawing/2014/main" id="{DED39CE9-149B-784F-82F3-DC859D4F6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D2665-A5FC-D147-9C25-56CA9F909A28}"/>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364041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FBFF-7CEE-3D4D-ACE7-2063F042E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A3FD2-D91E-B649-B01A-82BB5D567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7A36B-C246-9343-A0F8-122B1FDAE10B}"/>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5" name="Footer Placeholder 4">
            <a:extLst>
              <a:ext uri="{FF2B5EF4-FFF2-40B4-BE49-F238E27FC236}">
                <a16:creationId xmlns:a16="http://schemas.microsoft.com/office/drawing/2014/main" id="{F1A3052F-41F7-044C-AE24-A4174C9EC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DEA29-90D7-D146-B89A-1E89E5FA65B2}"/>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239271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5170-0460-B842-AC5B-CF1A51FD44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4A266B-6C57-6D4B-A0E4-4C9BDDF75F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2BBF3-5ABA-9548-A075-74C786429B82}"/>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5" name="Footer Placeholder 4">
            <a:extLst>
              <a:ext uri="{FF2B5EF4-FFF2-40B4-BE49-F238E27FC236}">
                <a16:creationId xmlns:a16="http://schemas.microsoft.com/office/drawing/2014/main" id="{B6184C96-E66A-CC4A-A67B-C20FE695C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4FF7A-C836-604E-B608-0FD0A7DC1FD7}"/>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392712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78B3-6B53-724D-923B-649B1919D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64F03-594D-1B4D-B0F0-9891D881CB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579615-9991-FB40-B01A-0E2F96DD1F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05964-9DF0-8140-8BD1-40B00C439164}"/>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6" name="Footer Placeholder 5">
            <a:extLst>
              <a:ext uri="{FF2B5EF4-FFF2-40B4-BE49-F238E27FC236}">
                <a16:creationId xmlns:a16="http://schemas.microsoft.com/office/drawing/2014/main" id="{5474C0C8-776A-9549-86DE-D72FC917C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3BB6A-942C-7A4B-83A4-73FCBD8A2D29}"/>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262047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79C0-409C-4F48-865A-0D62D04538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09136-31D0-AF40-BC0E-8BC1ABDC01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9AC7E2-1F7A-7C40-BD17-4D5F8A2640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75F67-94B3-CA44-B241-E685C57DFE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95A08-B9D1-6543-8C7A-DAB2135ACC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4D58B-D895-3C49-B58B-46B06CF68E56}"/>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8" name="Footer Placeholder 7">
            <a:extLst>
              <a:ext uri="{FF2B5EF4-FFF2-40B4-BE49-F238E27FC236}">
                <a16:creationId xmlns:a16="http://schemas.microsoft.com/office/drawing/2014/main" id="{C683A697-1DBF-ED4C-84FA-2546F090A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98FF46-2DCD-6443-B5BE-BCC0A308E741}"/>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111427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3F26-5FE1-F747-918D-A81C2AE86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BEA610-5643-7E41-A27A-7BC90B40C369}"/>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4" name="Footer Placeholder 3">
            <a:extLst>
              <a:ext uri="{FF2B5EF4-FFF2-40B4-BE49-F238E27FC236}">
                <a16:creationId xmlns:a16="http://schemas.microsoft.com/office/drawing/2014/main" id="{A0CC7FD0-7238-AA47-A1D7-A825CC0AB2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11E173-3D20-7849-A4C5-AB841D6B2C6A}"/>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20194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2D859-8429-4B47-9F89-F3BAE33CE86B}"/>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3" name="Footer Placeholder 2">
            <a:extLst>
              <a:ext uri="{FF2B5EF4-FFF2-40B4-BE49-F238E27FC236}">
                <a16:creationId xmlns:a16="http://schemas.microsoft.com/office/drawing/2014/main" id="{2A7F693A-58F5-3C4E-8FC8-FDE3EAEA71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E7D7C6-5C27-7448-BFF9-7C72D195A36B}"/>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11258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E31B-10F1-0947-ABA4-74FE41FD1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31FF6-2912-E64C-857F-8E95467F1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D2AA02-5111-A443-AF5A-071FE367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A657B-1F6F-D345-B3C4-C5A757C1F49F}"/>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6" name="Footer Placeholder 5">
            <a:extLst>
              <a:ext uri="{FF2B5EF4-FFF2-40B4-BE49-F238E27FC236}">
                <a16:creationId xmlns:a16="http://schemas.microsoft.com/office/drawing/2014/main" id="{D56B54A9-9CCF-4246-80D2-9D26D54F3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FA2F-3B35-D84D-8C7D-7864D0CBBEC6}"/>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4169537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DE10-3309-1347-995E-BD96661E8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F7E7F3-2F4C-7046-8B7B-5C8A412B1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641E23-3ADD-2C43-BE1C-D595194A6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DF953-D422-5D49-8771-0003D4B6AF8D}"/>
              </a:ext>
            </a:extLst>
          </p:cNvPr>
          <p:cNvSpPr>
            <a:spLocks noGrp="1"/>
          </p:cNvSpPr>
          <p:nvPr>
            <p:ph type="dt" sz="half" idx="10"/>
          </p:nvPr>
        </p:nvSpPr>
        <p:spPr/>
        <p:txBody>
          <a:bodyPr/>
          <a:lstStyle/>
          <a:p>
            <a:fld id="{DC68A2AB-588C-3048-BFDD-C4F3600C9B01}" type="datetimeFigureOut">
              <a:rPr lang="en-US" smtClean="0"/>
              <a:t>11/5/21</a:t>
            </a:fld>
            <a:endParaRPr lang="en-US"/>
          </a:p>
        </p:txBody>
      </p:sp>
      <p:sp>
        <p:nvSpPr>
          <p:cNvPr id="6" name="Footer Placeholder 5">
            <a:extLst>
              <a:ext uri="{FF2B5EF4-FFF2-40B4-BE49-F238E27FC236}">
                <a16:creationId xmlns:a16="http://schemas.microsoft.com/office/drawing/2014/main" id="{93472AE9-920C-4F45-BE22-4B3691CE8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3D23E-9F2C-ED42-8213-D7BA7CF75127}"/>
              </a:ext>
            </a:extLst>
          </p:cNvPr>
          <p:cNvSpPr>
            <a:spLocks noGrp="1"/>
          </p:cNvSpPr>
          <p:nvPr>
            <p:ph type="sldNum" sz="quarter" idx="12"/>
          </p:nvPr>
        </p:nvSpPr>
        <p:spPr/>
        <p:txBody>
          <a:bodyPr/>
          <a:lstStyle/>
          <a:p>
            <a:fld id="{5863B4B6-7E40-4445-AD42-BB50DB2B2A67}" type="slidenum">
              <a:rPr lang="en-US" smtClean="0"/>
              <a:t>‹#›</a:t>
            </a:fld>
            <a:endParaRPr lang="en-US"/>
          </a:p>
        </p:txBody>
      </p:sp>
    </p:spTree>
    <p:extLst>
      <p:ext uri="{BB962C8B-B14F-4D97-AF65-F5344CB8AC3E}">
        <p14:creationId xmlns:p14="http://schemas.microsoft.com/office/powerpoint/2010/main" val="221497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5676AF-6DB9-3C4F-A8F3-19F549C92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39915E-272D-8846-8260-3C2AAD470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0E05F-E3AA-FF44-88B4-1209CE136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8A2AB-588C-3048-BFDD-C4F3600C9B01}" type="datetimeFigureOut">
              <a:rPr lang="en-US" smtClean="0"/>
              <a:t>11/5/21</a:t>
            </a:fld>
            <a:endParaRPr lang="en-US"/>
          </a:p>
        </p:txBody>
      </p:sp>
      <p:sp>
        <p:nvSpPr>
          <p:cNvPr id="5" name="Footer Placeholder 4">
            <a:extLst>
              <a:ext uri="{FF2B5EF4-FFF2-40B4-BE49-F238E27FC236}">
                <a16:creationId xmlns:a16="http://schemas.microsoft.com/office/drawing/2014/main" id="{8074C578-B0DF-D54A-9058-41120D0DAE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DE9B18-45E5-4947-B94C-6A6A0DD58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3B4B6-7E40-4445-AD42-BB50DB2B2A67}" type="slidenum">
              <a:rPr lang="en-US" smtClean="0"/>
              <a:t>‹#›</a:t>
            </a:fld>
            <a:endParaRPr lang="en-US"/>
          </a:p>
        </p:txBody>
      </p:sp>
    </p:spTree>
    <p:extLst>
      <p:ext uri="{BB962C8B-B14F-4D97-AF65-F5344CB8AC3E}">
        <p14:creationId xmlns:p14="http://schemas.microsoft.com/office/powerpoint/2010/main" val="3506095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0" y="0"/>
            <a:ext cx="12192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3B54AED-2A3A-DF41-987A-6C3DFD9F33A5}"/>
              </a:ext>
            </a:extLst>
          </p:cNvPr>
          <p:cNvSpPr/>
          <p:nvPr/>
        </p:nvSpPr>
        <p:spPr>
          <a:xfrm>
            <a:off x="236376" y="1068929"/>
            <a:ext cx="10352514"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chemeClr val="bg1"/>
                </a:solidFill>
                <a:effectLst>
                  <a:outerShdw blurRad="50800" dist="38100" dir="2700000" algn="tl" rotWithShape="0">
                    <a:prstClr val="black">
                      <a:alpha val="40000"/>
                    </a:prstClr>
                  </a:outerShdw>
                </a:effectLst>
                <a:uLnTx/>
                <a:uFillTx/>
                <a:latin typeface="Athelas" panose="02000503000000020003" pitchFamily="2" charset="77"/>
                <a:ea typeface="+mn-ea"/>
                <a:cs typeface="+mn-cs"/>
              </a:rPr>
              <a:t>The</a:t>
            </a:r>
            <a:r>
              <a:rPr kumimoji="0" lang="en-US" sz="54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13800" b="1" i="0" u="none" strike="noStrike" kern="1200" cap="none" spc="0" normalizeH="0" baseline="0" noProof="0" dirty="0">
                <a:ln w="0"/>
                <a:solidFill>
                  <a:schemeClr val="bg1"/>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rPr>
              <a:t>Comfort of</a:t>
            </a:r>
            <a:endParaRPr kumimoji="0" lang="en-US" sz="5400" b="1" i="0" u="none" strike="noStrike" kern="1200" cap="none" spc="0" normalizeH="0" baseline="0" noProof="0" dirty="0">
              <a:ln w="0"/>
              <a:solidFill>
                <a:schemeClr val="bg1"/>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endParaRPr>
          </a:p>
        </p:txBody>
      </p:sp>
      <p:sp>
        <p:nvSpPr>
          <p:cNvPr id="4" name="Rectangle 3">
            <a:extLst>
              <a:ext uri="{FF2B5EF4-FFF2-40B4-BE49-F238E27FC236}">
                <a16:creationId xmlns:a16="http://schemas.microsoft.com/office/drawing/2014/main" id="{1A54F922-1BE1-D749-BF72-0CC85CB84CA4}"/>
              </a:ext>
            </a:extLst>
          </p:cNvPr>
          <p:cNvSpPr/>
          <p:nvPr/>
        </p:nvSpPr>
        <p:spPr>
          <a:xfrm>
            <a:off x="2209800" y="3717161"/>
            <a:ext cx="9651209" cy="1569660"/>
          </a:xfrm>
          <a:prstGeom prst="rect">
            <a:avLst/>
          </a:prstGeom>
          <a:solidFill>
            <a:schemeClr val="tx1"/>
          </a:solidFill>
          <a:ln w="88900">
            <a:solidFill>
              <a:schemeClr val="bg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0"/>
                <a:solidFill>
                  <a:schemeClr val="bg1"/>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rPr>
              <a:t>God’s Providence</a:t>
            </a:r>
          </a:p>
        </p:txBody>
      </p:sp>
      <p:cxnSp>
        <p:nvCxnSpPr>
          <p:cNvPr id="6" name="Straight Connector 5">
            <a:extLst>
              <a:ext uri="{FF2B5EF4-FFF2-40B4-BE49-F238E27FC236}">
                <a16:creationId xmlns:a16="http://schemas.microsoft.com/office/drawing/2014/main" id="{1EC7C948-AFB8-4348-8A40-A3573D835161}"/>
              </a:ext>
            </a:extLst>
          </p:cNvPr>
          <p:cNvCxnSpPr/>
          <p:nvPr/>
        </p:nvCxnSpPr>
        <p:spPr>
          <a:xfrm>
            <a:off x="552695" y="3429000"/>
            <a:ext cx="10028419" cy="0"/>
          </a:xfrm>
          <a:prstGeom prst="line">
            <a:avLst/>
          </a:prstGeom>
          <a:ln w="1016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58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0" y="0"/>
            <a:ext cx="12192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54F922-1BE1-D749-BF72-0CC85CB84CA4}"/>
              </a:ext>
            </a:extLst>
          </p:cNvPr>
          <p:cNvSpPr/>
          <p:nvPr/>
        </p:nvSpPr>
        <p:spPr>
          <a:xfrm>
            <a:off x="1219200" y="755226"/>
            <a:ext cx="8458200" cy="1754326"/>
          </a:xfrm>
          <a:prstGeom prst="rect">
            <a:avLst/>
          </a:prstGeom>
          <a:solidFill>
            <a:schemeClr val="tx1"/>
          </a:solidFill>
          <a:ln w="88900">
            <a:solidFill>
              <a:schemeClr val="bg1"/>
            </a:solidFill>
          </a:ln>
        </p:spPr>
        <p:txBody>
          <a:bodyPr wrap="square" lIns="91440" tIns="45720" rIns="91440" bIns="45720">
            <a:spAutoFit/>
          </a:bodyPr>
          <a:lstStyle/>
          <a:p>
            <a:pPr lvl="0" eaLnBrk="1" fontAlgn="auto" hangingPunct="1">
              <a:spcBef>
                <a:spcPts val="0"/>
              </a:spcBef>
              <a:spcAft>
                <a:spcPts val="0"/>
              </a:spcAft>
              <a:defRPr/>
            </a:pPr>
            <a:r>
              <a:rPr lang="en-US" sz="54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ea typeface="+mn-ea"/>
                <a:cs typeface="Farisi" pitchFamily="2" charset="-78"/>
              </a:rPr>
              <a:t>2. God </a:t>
            </a:r>
            <a:r>
              <a:rPr lang="en-US" sz="5400" b="1" u="sng"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ea typeface="+mn-ea"/>
                <a:cs typeface="Farisi" pitchFamily="2" charset="-78"/>
              </a:rPr>
              <a:t>entrusts</a:t>
            </a:r>
            <a:r>
              <a:rPr lang="en-US" sz="54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ea typeface="+mn-ea"/>
                <a:cs typeface="Farisi" pitchFamily="2" charset="-78"/>
              </a:rPr>
              <a:t> those who trust Him</a:t>
            </a:r>
          </a:p>
        </p:txBody>
      </p:sp>
      <p:cxnSp>
        <p:nvCxnSpPr>
          <p:cNvPr id="6" name="Straight Connector 5">
            <a:extLst>
              <a:ext uri="{FF2B5EF4-FFF2-40B4-BE49-F238E27FC236}">
                <a16:creationId xmlns:a16="http://schemas.microsoft.com/office/drawing/2014/main" id="{1EC7C948-AFB8-4348-8A40-A3573D835161}"/>
              </a:ext>
            </a:extLst>
          </p:cNvPr>
          <p:cNvCxnSpPr>
            <a:cxnSpLocks/>
          </p:cNvCxnSpPr>
          <p:nvPr/>
        </p:nvCxnSpPr>
        <p:spPr>
          <a:xfrm>
            <a:off x="2438400" y="3733800"/>
            <a:ext cx="8828514" cy="0"/>
          </a:xfrm>
          <a:prstGeom prst="line">
            <a:avLst/>
          </a:prstGeom>
          <a:ln w="1016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91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8204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14</a:t>
            </a:r>
            <a:r>
              <a:rPr lang="en-US" sz="4400" dirty="0">
                <a:latin typeface="Times New Roman" panose="02020603050405020304" pitchFamily="18" charset="0"/>
                <a:cs typeface="Times New Roman" panose="02020603050405020304" pitchFamily="18" charset="0"/>
              </a:rPr>
              <a:t> Then Pharaoh sent and called for Joseph, and they hurriedly brought him out of the dungeon; and when he had shaved himself and changed his clothes, he came to Pharaoh </a:t>
            </a:r>
            <a:r>
              <a:rPr lang="en-US" sz="4400" baseline="30000" dirty="0">
                <a:latin typeface="Times New Roman" panose="02020603050405020304" pitchFamily="18" charset="0"/>
                <a:cs typeface="Times New Roman" panose="02020603050405020304" pitchFamily="18" charset="0"/>
              </a:rPr>
              <a:t>15</a:t>
            </a:r>
            <a:r>
              <a:rPr lang="en-US" sz="4400" dirty="0">
                <a:latin typeface="Times New Roman" panose="02020603050405020304" pitchFamily="18" charset="0"/>
                <a:cs typeface="Times New Roman" panose="02020603050405020304" pitchFamily="18" charset="0"/>
              </a:rPr>
              <a:t> Pharaoh said to Joseph, "I have had a dream, but no one can interpret it; and I have heard it said about you, that when you hear a dream you can interpret it." </a:t>
            </a:r>
            <a:r>
              <a:rPr lang="en-US" sz="4400" baseline="30000" dirty="0">
                <a:latin typeface="Times New Roman" panose="02020603050405020304" pitchFamily="18" charset="0"/>
                <a:cs typeface="Times New Roman" panose="02020603050405020304" pitchFamily="18" charset="0"/>
              </a:rPr>
              <a:t>16</a:t>
            </a:r>
            <a:r>
              <a:rPr lang="en-US" sz="4400" dirty="0">
                <a:latin typeface="Times New Roman" panose="02020603050405020304" pitchFamily="18" charset="0"/>
                <a:cs typeface="Times New Roman" panose="02020603050405020304" pitchFamily="18" charset="0"/>
              </a:rPr>
              <a:t> Joseph then answered Pharaoh, saying, "It is not in me; God will give Pharaoh a favorable answer." (Gen 41:14-16)</a:t>
            </a:r>
          </a:p>
        </p:txBody>
      </p:sp>
    </p:spTree>
    <p:extLst>
      <p:ext uri="{BB962C8B-B14F-4D97-AF65-F5344CB8AC3E}">
        <p14:creationId xmlns:p14="http://schemas.microsoft.com/office/powerpoint/2010/main" val="268424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8966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17</a:t>
            </a:r>
            <a:r>
              <a:rPr lang="en-US" sz="4400" dirty="0">
                <a:latin typeface="Times New Roman" panose="02020603050405020304" pitchFamily="18" charset="0"/>
                <a:cs typeface="Times New Roman" panose="02020603050405020304" pitchFamily="18" charset="0"/>
              </a:rPr>
              <a:t> So Pharaoh spoke to Joseph, "In my dream, behold, I was standing on the bank of the Nile;  </a:t>
            </a:r>
            <a:r>
              <a:rPr lang="en-US" sz="4400" baseline="30000" dirty="0">
                <a:latin typeface="Times New Roman" panose="02020603050405020304" pitchFamily="18" charset="0"/>
                <a:cs typeface="Times New Roman" panose="02020603050405020304" pitchFamily="18" charset="0"/>
              </a:rPr>
              <a:t>18</a:t>
            </a:r>
            <a:r>
              <a:rPr lang="en-US" sz="4400" dirty="0">
                <a:latin typeface="Times New Roman" panose="02020603050405020304" pitchFamily="18" charset="0"/>
                <a:cs typeface="Times New Roman" panose="02020603050405020304" pitchFamily="18" charset="0"/>
              </a:rPr>
              <a:t> and behold, seven cows, fat and sleek came up out of the Nile, and they grazed in the marsh grass.  </a:t>
            </a:r>
            <a:r>
              <a:rPr lang="en-US" sz="4400" baseline="30000" dirty="0">
                <a:latin typeface="Times New Roman" panose="02020603050405020304" pitchFamily="18" charset="0"/>
                <a:cs typeface="Times New Roman" panose="02020603050405020304" pitchFamily="18" charset="0"/>
              </a:rPr>
              <a:t>19</a:t>
            </a:r>
            <a:r>
              <a:rPr lang="en-US" sz="4400" dirty="0">
                <a:latin typeface="Times New Roman" panose="02020603050405020304" pitchFamily="18" charset="0"/>
                <a:cs typeface="Times New Roman" panose="02020603050405020304" pitchFamily="18" charset="0"/>
              </a:rPr>
              <a:t> "Lo, seven other cows came up after them, poor and very ugly and gaunt, such as I had never seen for ugliness in all the land of Egypt;  </a:t>
            </a:r>
          </a:p>
        </p:txBody>
      </p:sp>
    </p:spTree>
    <p:extLst>
      <p:ext uri="{BB962C8B-B14F-4D97-AF65-F5344CB8AC3E}">
        <p14:creationId xmlns:p14="http://schemas.microsoft.com/office/powerpoint/2010/main" val="356132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12776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20</a:t>
            </a:r>
            <a:r>
              <a:rPr lang="en-US" sz="4400" dirty="0">
                <a:latin typeface="Times New Roman" panose="02020603050405020304" pitchFamily="18" charset="0"/>
                <a:cs typeface="Times New Roman" panose="02020603050405020304" pitchFamily="18" charset="0"/>
              </a:rPr>
              <a:t> and the lean and ugly cows ate up the first seven fat cows.  </a:t>
            </a:r>
            <a:r>
              <a:rPr lang="en-US" sz="4400" baseline="30000" dirty="0">
                <a:latin typeface="Times New Roman" panose="02020603050405020304" pitchFamily="18" charset="0"/>
                <a:cs typeface="Times New Roman" panose="02020603050405020304" pitchFamily="18" charset="0"/>
              </a:rPr>
              <a:t>21</a:t>
            </a:r>
            <a:r>
              <a:rPr lang="en-US" sz="4400" dirty="0">
                <a:latin typeface="Times New Roman" panose="02020603050405020304" pitchFamily="18" charset="0"/>
                <a:cs typeface="Times New Roman" panose="02020603050405020304" pitchFamily="18" charset="0"/>
              </a:rPr>
              <a:t> "Yet when they had devoured them, it could not be detected that they had devoured them, for they were just as ugly as before. Then I awoke. (Gen 41:17-21)</a:t>
            </a:r>
          </a:p>
        </p:txBody>
      </p:sp>
    </p:spTree>
    <p:extLst>
      <p:ext uri="{BB962C8B-B14F-4D97-AF65-F5344CB8AC3E}">
        <p14:creationId xmlns:p14="http://schemas.microsoft.com/office/powerpoint/2010/main" val="306613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609600" y="0"/>
            <a:ext cx="115824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Then I told it to the magicians, but there was no one who could explain it to me." </a:t>
            </a:r>
            <a:r>
              <a:rPr lang="en-US" sz="4400" baseline="30000" dirty="0">
                <a:latin typeface="Times New Roman" panose="02020603050405020304" pitchFamily="18" charset="0"/>
                <a:cs typeface="Times New Roman" panose="02020603050405020304" pitchFamily="18" charset="0"/>
              </a:rPr>
              <a:t>25</a:t>
            </a:r>
            <a:r>
              <a:rPr lang="en-US" sz="4400" dirty="0">
                <a:latin typeface="Times New Roman" panose="02020603050405020304" pitchFamily="18" charset="0"/>
                <a:cs typeface="Times New Roman" panose="02020603050405020304" pitchFamily="18" charset="0"/>
              </a:rPr>
              <a:t> Now Joseph said to Pharaoh, "Pharaoh's dreams are one and the same; God has told to Pharaoh what He is about to do. </a:t>
            </a:r>
            <a:r>
              <a:rPr lang="en-US" sz="4400" baseline="30000" dirty="0">
                <a:latin typeface="Times New Roman" panose="02020603050405020304" pitchFamily="18" charset="0"/>
                <a:cs typeface="Times New Roman" panose="02020603050405020304" pitchFamily="18" charset="0"/>
              </a:rPr>
              <a:t>26 </a:t>
            </a:r>
            <a:r>
              <a:rPr lang="en-US" sz="4400" dirty="0">
                <a:latin typeface="Times New Roman" panose="02020603050405020304" pitchFamily="18" charset="0"/>
                <a:cs typeface="Times New Roman" panose="02020603050405020304" pitchFamily="18" charset="0"/>
              </a:rPr>
              <a:t>"The seven good cows are seven years; and the seven good ears are seven years; the dreams are one and the same. </a:t>
            </a:r>
            <a:r>
              <a:rPr lang="en-US" sz="4400" baseline="30000" dirty="0">
                <a:latin typeface="Times New Roman" panose="02020603050405020304" pitchFamily="18" charset="0"/>
                <a:cs typeface="Times New Roman" panose="02020603050405020304" pitchFamily="18" charset="0"/>
              </a:rPr>
              <a:t>27</a:t>
            </a:r>
            <a:r>
              <a:rPr lang="en-US" sz="4400" dirty="0">
                <a:latin typeface="Times New Roman" panose="02020603050405020304" pitchFamily="18" charset="0"/>
                <a:cs typeface="Times New Roman" panose="02020603050405020304" pitchFamily="18" charset="0"/>
              </a:rPr>
              <a:t> "The seven lean and ugly cows that came up after them are seven years, and the seven thin ears scorched by the east wind will be seven years of famine. (Gen 41:24-27)</a:t>
            </a:r>
          </a:p>
        </p:txBody>
      </p:sp>
    </p:spTree>
    <p:extLst>
      <p:ext uri="{BB962C8B-B14F-4D97-AF65-F5344CB8AC3E}">
        <p14:creationId xmlns:p14="http://schemas.microsoft.com/office/powerpoint/2010/main" val="353061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8966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33</a:t>
            </a:r>
            <a:r>
              <a:rPr lang="en-US" sz="4400" dirty="0">
                <a:latin typeface="Times New Roman" panose="02020603050405020304" pitchFamily="18" charset="0"/>
                <a:cs typeface="Times New Roman" panose="02020603050405020304" pitchFamily="18" charset="0"/>
              </a:rPr>
              <a:t> "Now let Pharaoh look for a man discerning and wise, and set him over the land of Egypt.  </a:t>
            </a:r>
            <a:r>
              <a:rPr lang="en-US" sz="4400" baseline="30000" dirty="0">
                <a:latin typeface="Times New Roman" panose="02020603050405020304" pitchFamily="18" charset="0"/>
                <a:cs typeface="Times New Roman" panose="02020603050405020304" pitchFamily="18" charset="0"/>
              </a:rPr>
              <a:t>34</a:t>
            </a:r>
            <a:r>
              <a:rPr lang="en-US" sz="4400" dirty="0">
                <a:latin typeface="Times New Roman" panose="02020603050405020304" pitchFamily="18" charset="0"/>
                <a:cs typeface="Times New Roman" panose="02020603050405020304" pitchFamily="18" charset="0"/>
              </a:rPr>
              <a:t> "Let Pharaoh take action to appoint overseers in charge of the land, and let him exact a fifth of the produce of the land of Egypt in the seven years of abundance.  </a:t>
            </a:r>
          </a:p>
        </p:txBody>
      </p:sp>
    </p:spTree>
    <p:extLst>
      <p:ext uri="{BB962C8B-B14F-4D97-AF65-F5344CB8AC3E}">
        <p14:creationId xmlns:p14="http://schemas.microsoft.com/office/powerpoint/2010/main" val="298600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8966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35</a:t>
            </a:r>
            <a:r>
              <a:rPr lang="en-US" sz="4400" dirty="0">
                <a:latin typeface="Times New Roman" panose="02020603050405020304" pitchFamily="18" charset="0"/>
                <a:cs typeface="Times New Roman" panose="02020603050405020304" pitchFamily="18" charset="0"/>
              </a:rPr>
              <a:t> "Then let them gather all the food of these good years that are coming and store up the grain for food in the cities under Pharaoh's authority and let them guard it.  </a:t>
            </a:r>
            <a:r>
              <a:rPr lang="en-US" sz="4400" baseline="30000" dirty="0">
                <a:latin typeface="Times New Roman" panose="02020603050405020304" pitchFamily="18" charset="0"/>
                <a:cs typeface="Times New Roman" panose="02020603050405020304" pitchFamily="18" charset="0"/>
              </a:rPr>
              <a:t>36</a:t>
            </a:r>
            <a:r>
              <a:rPr lang="en-US" sz="4400" dirty="0">
                <a:latin typeface="Times New Roman" panose="02020603050405020304" pitchFamily="18" charset="0"/>
                <a:cs typeface="Times New Roman" panose="02020603050405020304" pitchFamily="18" charset="0"/>
              </a:rPr>
              <a:t> "Let the food become as a reserve for the land for the seven years of famine which will occur in the land of Egypt, so that the land will not perish during the famine." (Gen 41:33-36)</a:t>
            </a:r>
          </a:p>
        </p:txBody>
      </p:sp>
    </p:spTree>
    <p:extLst>
      <p:ext uri="{BB962C8B-B14F-4D97-AF65-F5344CB8AC3E}">
        <p14:creationId xmlns:p14="http://schemas.microsoft.com/office/powerpoint/2010/main" val="12851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8966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37</a:t>
            </a:r>
            <a:r>
              <a:rPr lang="en-US" sz="4400" dirty="0">
                <a:latin typeface="Times New Roman" panose="02020603050405020304" pitchFamily="18" charset="0"/>
                <a:cs typeface="Times New Roman" panose="02020603050405020304" pitchFamily="18" charset="0"/>
              </a:rPr>
              <a:t> Now the proposal seemed good to Pharaoh and to all his servants.  </a:t>
            </a:r>
            <a:r>
              <a:rPr lang="en-US" sz="4400" baseline="30000" dirty="0">
                <a:latin typeface="Times New Roman" panose="02020603050405020304" pitchFamily="18" charset="0"/>
                <a:cs typeface="Times New Roman" panose="02020603050405020304" pitchFamily="18" charset="0"/>
              </a:rPr>
              <a:t>38</a:t>
            </a:r>
            <a:r>
              <a:rPr lang="en-US" sz="4400" dirty="0">
                <a:latin typeface="Times New Roman" panose="02020603050405020304" pitchFamily="18" charset="0"/>
                <a:cs typeface="Times New Roman" panose="02020603050405020304" pitchFamily="18" charset="0"/>
              </a:rPr>
              <a:t> Then Pharaoh said to his servants, "Can we find a man like this, in whom is a divine spirit?"  </a:t>
            </a:r>
            <a:r>
              <a:rPr lang="en-US" sz="4400" baseline="30000" dirty="0">
                <a:latin typeface="Times New Roman" panose="02020603050405020304" pitchFamily="18" charset="0"/>
                <a:cs typeface="Times New Roman" panose="02020603050405020304" pitchFamily="18" charset="0"/>
              </a:rPr>
              <a:t>39</a:t>
            </a:r>
            <a:r>
              <a:rPr lang="en-US" sz="4400" dirty="0">
                <a:latin typeface="Times New Roman" panose="02020603050405020304" pitchFamily="18" charset="0"/>
                <a:cs typeface="Times New Roman" panose="02020603050405020304" pitchFamily="18" charset="0"/>
              </a:rPr>
              <a:t> So Pharaoh said to Joseph, "Since God has informed you of all this, there is no one so discerning and wise as you are.  </a:t>
            </a:r>
          </a:p>
        </p:txBody>
      </p:sp>
    </p:spTree>
    <p:extLst>
      <p:ext uri="{BB962C8B-B14F-4D97-AF65-F5344CB8AC3E}">
        <p14:creationId xmlns:p14="http://schemas.microsoft.com/office/powerpoint/2010/main" val="379342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9728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40</a:t>
            </a:r>
            <a:r>
              <a:rPr lang="en-US" sz="4400" dirty="0">
                <a:latin typeface="Times New Roman" panose="02020603050405020304" pitchFamily="18" charset="0"/>
                <a:cs typeface="Times New Roman" panose="02020603050405020304" pitchFamily="18" charset="0"/>
              </a:rPr>
              <a:t> "You shall be over my house, and according to your command all my people shall do homage; only in the throne I will be greater than you."  </a:t>
            </a:r>
            <a:r>
              <a:rPr lang="en-US" sz="4400" baseline="30000" dirty="0">
                <a:latin typeface="Times New Roman" panose="02020603050405020304" pitchFamily="18" charset="0"/>
                <a:cs typeface="Times New Roman" panose="02020603050405020304" pitchFamily="18" charset="0"/>
              </a:rPr>
              <a:t>41</a:t>
            </a:r>
            <a:r>
              <a:rPr lang="en-US" sz="4400" dirty="0">
                <a:latin typeface="Times New Roman" panose="02020603050405020304" pitchFamily="18" charset="0"/>
                <a:cs typeface="Times New Roman" panose="02020603050405020304" pitchFamily="18" charset="0"/>
              </a:rPr>
              <a:t> Pharaoh said to Joseph, "See, I have set you over all the land of Egypt."  </a:t>
            </a:r>
            <a:r>
              <a:rPr lang="en-US" sz="4400" baseline="30000" dirty="0">
                <a:latin typeface="Times New Roman" panose="02020603050405020304" pitchFamily="18" charset="0"/>
                <a:cs typeface="Times New Roman" panose="02020603050405020304" pitchFamily="18" charset="0"/>
              </a:rPr>
              <a:t>42</a:t>
            </a:r>
            <a:r>
              <a:rPr lang="en-US" sz="4400" dirty="0">
                <a:latin typeface="Times New Roman" panose="02020603050405020304" pitchFamily="18" charset="0"/>
                <a:cs typeface="Times New Roman" panose="02020603050405020304" pitchFamily="18" charset="0"/>
              </a:rPr>
              <a:t> Then Pharaoh took off his signet ring from his hand and put it on Joseph's hand, and clothed him in garments of fine linen and put the gold necklace around his neck.  </a:t>
            </a:r>
          </a:p>
        </p:txBody>
      </p:sp>
    </p:spTree>
    <p:extLst>
      <p:ext uri="{BB962C8B-B14F-4D97-AF65-F5344CB8AC3E}">
        <p14:creationId xmlns:p14="http://schemas.microsoft.com/office/powerpoint/2010/main" val="889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9728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43</a:t>
            </a:r>
            <a:r>
              <a:rPr lang="en-US" sz="4400" dirty="0">
                <a:latin typeface="Times New Roman" panose="02020603050405020304" pitchFamily="18" charset="0"/>
                <a:cs typeface="Times New Roman" panose="02020603050405020304" pitchFamily="18" charset="0"/>
              </a:rPr>
              <a:t> He had him ride in his second chariot; and they proclaimed before him, "Bow the knee!" And he set him over all the land of Egypt.  </a:t>
            </a:r>
            <a:r>
              <a:rPr lang="en-US" sz="4400" baseline="30000" dirty="0">
                <a:latin typeface="Times New Roman" panose="02020603050405020304" pitchFamily="18" charset="0"/>
                <a:cs typeface="Times New Roman" panose="02020603050405020304" pitchFamily="18" charset="0"/>
              </a:rPr>
              <a:t>44</a:t>
            </a:r>
            <a:r>
              <a:rPr lang="en-US" sz="4400" dirty="0">
                <a:latin typeface="Times New Roman" panose="02020603050405020304" pitchFamily="18" charset="0"/>
                <a:cs typeface="Times New Roman" panose="02020603050405020304" pitchFamily="18" charset="0"/>
              </a:rPr>
              <a:t> Moreover, Pharaoh said to Joseph, "Though I am Pharaoh, yet without your permission no one shall raise his hand or foot in all the land of Egypt." (Gen 41:37-44) </a:t>
            </a:r>
          </a:p>
        </p:txBody>
      </p:sp>
    </p:spTree>
    <p:extLst>
      <p:ext uri="{BB962C8B-B14F-4D97-AF65-F5344CB8AC3E}">
        <p14:creationId xmlns:p14="http://schemas.microsoft.com/office/powerpoint/2010/main" val="418440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668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God the good Creator of all things, in his infinite power and wisdom, upholds, directs, arranges, and governs all creatures and things, from the greatest to the least, by his perfectly wise and holy providence, to the purpose for which they were created. He governs according to his infallible foreknowledge and the free and unchangeable counsel of his own will. </a:t>
            </a:r>
          </a:p>
        </p:txBody>
      </p:sp>
    </p:spTree>
    <p:extLst>
      <p:ext uri="{BB962C8B-B14F-4D97-AF65-F5344CB8AC3E}">
        <p14:creationId xmlns:p14="http://schemas.microsoft.com/office/powerpoint/2010/main" val="253459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0" y="0"/>
            <a:ext cx="12192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A54F922-1BE1-D749-BF72-0CC85CB84CA4}"/>
              </a:ext>
            </a:extLst>
          </p:cNvPr>
          <p:cNvSpPr/>
          <p:nvPr/>
        </p:nvSpPr>
        <p:spPr>
          <a:xfrm>
            <a:off x="1219200" y="755226"/>
            <a:ext cx="8458200" cy="2585323"/>
          </a:xfrm>
          <a:prstGeom prst="rect">
            <a:avLst/>
          </a:prstGeom>
          <a:solidFill>
            <a:schemeClr val="tx1"/>
          </a:solidFill>
          <a:ln w="88900">
            <a:solidFill>
              <a:schemeClr val="bg1"/>
            </a:solidFill>
          </a:ln>
        </p:spPr>
        <p:txBody>
          <a:bodyPr wrap="square" lIns="91440" tIns="45720" rIns="91440" bIns="45720">
            <a:spAutoFit/>
          </a:bodyPr>
          <a:lstStyle/>
          <a:p>
            <a:pPr lvl="0" eaLnBrk="1" fontAlgn="auto" hangingPunct="1">
              <a:spcBef>
                <a:spcPts val="0"/>
              </a:spcBef>
              <a:spcAft>
                <a:spcPts val="0"/>
              </a:spcAft>
              <a:defRPr/>
            </a:pPr>
            <a:r>
              <a:rPr lang="en-US" sz="5400" dirty="0">
                <a:ln w="0"/>
                <a:solidFill>
                  <a:prstClr val="white"/>
                </a:solidFill>
                <a:effectLst>
                  <a:outerShdw blurRad="50800" dist="38100" dir="2700000" algn="tl" rotWithShape="0">
                    <a:prstClr val="black">
                      <a:alpha val="40000"/>
                    </a:prstClr>
                  </a:outerShdw>
                </a:effectLst>
                <a:latin typeface="Baskerville Old Face" panose="02020602080505020303" pitchFamily="18" charset="77"/>
                <a:cs typeface="Farisi" pitchFamily="2" charset="-78"/>
              </a:rPr>
              <a:t>3. Trusting in God’s Providence Increases </a:t>
            </a:r>
            <a:r>
              <a:rPr lang="en-US" sz="5400" b="1" u="sng" dirty="0">
                <a:ln w="0"/>
                <a:solidFill>
                  <a:prstClr val="white"/>
                </a:solidFill>
                <a:effectLst>
                  <a:outerShdw blurRad="50800" dist="38100" dir="2700000" algn="tl" rotWithShape="0">
                    <a:prstClr val="black">
                      <a:alpha val="40000"/>
                    </a:prstClr>
                  </a:outerShdw>
                </a:effectLst>
                <a:latin typeface="Baskerville Old Face" panose="02020602080505020303" pitchFamily="18" charset="77"/>
                <a:cs typeface="Farisi" pitchFamily="2" charset="-78"/>
              </a:rPr>
              <a:t>Wisdom</a:t>
            </a:r>
            <a:r>
              <a:rPr lang="en-US" sz="5400" dirty="0">
                <a:ln w="0"/>
                <a:solidFill>
                  <a:prstClr val="white"/>
                </a:solidFill>
                <a:effectLst>
                  <a:outerShdw blurRad="50800" dist="38100" dir="2700000" algn="tl" rotWithShape="0">
                    <a:prstClr val="black">
                      <a:alpha val="40000"/>
                    </a:prstClr>
                  </a:outerShdw>
                </a:effectLst>
                <a:latin typeface="Baskerville Old Face" panose="02020602080505020303" pitchFamily="18" charset="77"/>
                <a:cs typeface="Farisi" pitchFamily="2" charset="-78"/>
              </a:rPr>
              <a:t> in </a:t>
            </a:r>
            <a:r>
              <a:rPr lang="en-US" sz="5400" b="1" u="sng" dirty="0">
                <a:ln w="0"/>
                <a:solidFill>
                  <a:prstClr val="white"/>
                </a:solidFill>
                <a:effectLst>
                  <a:outerShdw blurRad="50800" dist="38100" dir="2700000" algn="tl" rotWithShape="0">
                    <a:prstClr val="black">
                      <a:alpha val="40000"/>
                    </a:prstClr>
                  </a:outerShdw>
                </a:effectLst>
                <a:latin typeface="Baskerville Old Face" panose="02020602080505020303" pitchFamily="18" charset="77"/>
                <a:cs typeface="Farisi" pitchFamily="2" charset="-78"/>
              </a:rPr>
              <a:t>Faithfulness</a:t>
            </a:r>
          </a:p>
        </p:txBody>
      </p:sp>
      <p:cxnSp>
        <p:nvCxnSpPr>
          <p:cNvPr id="6" name="Straight Connector 5">
            <a:extLst>
              <a:ext uri="{FF2B5EF4-FFF2-40B4-BE49-F238E27FC236}">
                <a16:creationId xmlns:a16="http://schemas.microsoft.com/office/drawing/2014/main" id="{1EC7C948-AFB8-4348-8A40-A3573D835161}"/>
              </a:ext>
            </a:extLst>
          </p:cNvPr>
          <p:cNvCxnSpPr>
            <a:cxnSpLocks/>
          </p:cNvCxnSpPr>
          <p:nvPr/>
        </p:nvCxnSpPr>
        <p:spPr>
          <a:xfrm>
            <a:off x="2438400" y="3733800"/>
            <a:ext cx="8828514" cy="0"/>
          </a:xfrm>
          <a:prstGeom prst="line">
            <a:avLst/>
          </a:prstGeom>
          <a:ln w="1016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73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685800" y="0"/>
            <a:ext cx="112776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38</a:t>
            </a:r>
            <a:r>
              <a:rPr lang="en-US" sz="4400" dirty="0">
                <a:latin typeface="Times New Roman" panose="02020603050405020304" pitchFamily="18" charset="0"/>
                <a:cs typeface="Times New Roman" panose="02020603050405020304" pitchFamily="18" charset="0"/>
              </a:rPr>
              <a:t> Then Pharaoh said to his servants, "Can we find a man like this, in whom is a divine spirit?"  </a:t>
            </a:r>
            <a:r>
              <a:rPr lang="en-US" sz="4400" baseline="30000" dirty="0">
                <a:latin typeface="Times New Roman" panose="02020603050405020304" pitchFamily="18" charset="0"/>
                <a:cs typeface="Times New Roman" panose="02020603050405020304" pitchFamily="18" charset="0"/>
              </a:rPr>
              <a:t>39</a:t>
            </a:r>
            <a:r>
              <a:rPr lang="en-US" sz="4400" dirty="0">
                <a:latin typeface="Times New Roman" panose="02020603050405020304" pitchFamily="18" charset="0"/>
                <a:cs typeface="Times New Roman" panose="02020603050405020304" pitchFamily="18" charset="0"/>
              </a:rPr>
              <a:t> So Pharaoh said to Joseph, "Since God has informed you of all this, there is no one so discerning and wise as you are.  (Gen. 41:38-39)</a:t>
            </a:r>
          </a:p>
        </p:txBody>
      </p:sp>
    </p:spTree>
    <p:extLst>
      <p:ext uri="{BB962C8B-B14F-4D97-AF65-F5344CB8AC3E}">
        <p14:creationId xmlns:p14="http://schemas.microsoft.com/office/powerpoint/2010/main" val="1587394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9728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i="1" dirty="0">
                <a:latin typeface="Times New Roman" panose="02020603050405020304" pitchFamily="18" charset="0"/>
                <a:cs typeface="Times New Roman" panose="02020603050405020304" pitchFamily="18" charset="0"/>
              </a:rPr>
              <a:t>“Joseph was God’s righteous servant, suffering because of his faithfulness to God; yet the path of suffering led to a throne and to the fulfillment of the word of God given by the revelation of his dreams. God had made the life of Joseph a sign of the way in which his blessing would come. By the word of God and the servant of God, the mercy of God would be made known to the nations.”</a:t>
            </a:r>
          </a:p>
        </p:txBody>
      </p:sp>
      <p:cxnSp>
        <p:nvCxnSpPr>
          <p:cNvPr id="4" name="Straight Connector 3">
            <a:extLst>
              <a:ext uri="{FF2B5EF4-FFF2-40B4-BE49-F238E27FC236}">
                <a16:creationId xmlns:a16="http://schemas.microsoft.com/office/drawing/2014/main" id="{17B71686-82FE-1145-9AC0-4314C9F2BA50}"/>
              </a:ext>
            </a:extLst>
          </p:cNvPr>
          <p:cNvCxnSpPr/>
          <p:nvPr/>
        </p:nvCxnSpPr>
        <p:spPr>
          <a:xfrm>
            <a:off x="685800" y="685800"/>
            <a:ext cx="0" cy="5486400"/>
          </a:xfrm>
          <a:prstGeom prst="line">
            <a:avLst/>
          </a:prstGeom>
          <a:ln w="1047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854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9728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You are living right in the middle of the miracle of God providence,  it will take the eyes of faith to see it.</a:t>
            </a:r>
          </a:p>
        </p:txBody>
      </p:sp>
    </p:spTree>
    <p:extLst>
      <p:ext uri="{BB962C8B-B14F-4D97-AF65-F5344CB8AC3E}">
        <p14:creationId xmlns:p14="http://schemas.microsoft.com/office/powerpoint/2010/main" val="3672821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54AED-2A3A-DF41-987A-6C3DFD9F33A5}"/>
              </a:ext>
            </a:extLst>
          </p:cNvPr>
          <p:cNvSpPr/>
          <p:nvPr/>
        </p:nvSpPr>
        <p:spPr>
          <a:xfrm>
            <a:off x="243374" y="1213009"/>
            <a:ext cx="84673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thelas" panose="02000503000000020003" pitchFamily="2" charset="77"/>
                <a:ea typeface="ＭＳ Ｐゴシック" panose="020B0600070205080204" pitchFamily="34" charset="-128"/>
                <a:cs typeface="+mn-cs"/>
              </a:rPr>
              <a:t>The</a:t>
            </a: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ＭＳ Ｐゴシック" panose="020B0600070205080204" pitchFamily="34" charset="-128"/>
                <a:cs typeface="+mn-cs"/>
              </a:rPr>
              <a:t>   </a:t>
            </a:r>
            <a:r>
              <a:rPr kumimoji="0" lang="en-US" sz="13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ＭＳ Ｐゴシック" panose="020B0600070205080204" pitchFamily="34" charset="-128"/>
                <a:cs typeface="APPLE CHANCERY" panose="03020702040506060504" pitchFamily="66" charset="-79"/>
              </a:rPr>
              <a:t>Eternal</a:t>
            </a:r>
            <a:endParaRPr kumimoji="0" lang="en-US" sz="54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ＭＳ Ｐゴシック" panose="020B0600070205080204" pitchFamily="34" charset="-128"/>
              <a:cs typeface="APPLE CHANCERY" panose="03020702040506060504" pitchFamily="66" charset="-79"/>
            </a:endParaRPr>
          </a:p>
        </p:txBody>
      </p:sp>
      <p:sp>
        <p:nvSpPr>
          <p:cNvPr id="4" name="Rectangle 3">
            <a:extLst>
              <a:ext uri="{FF2B5EF4-FFF2-40B4-BE49-F238E27FC236}">
                <a16:creationId xmlns:a16="http://schemas.microsoft.com/office/drawing/2014/main" id="{1A54F922-1BE1-D749-BF72-0CC85CB84CA4}"/>
              </a:ext>
            </a:extLst>
          </p:cNvPr>
          <p:cNvSpPr/>
          <p:nvPr/>
        </p:nvSpPr>
        <p:spPr>
          <a:xfrm>
            <a:off x="6096000" y="3429000"/>
            <a:ext cx="5384009" cy="1862048"/>
          </a:xfrm>
          <a:prstGeom prst="rect">
            <a:avLst/>
          </a:prstGeom>
          <a:solidFill>
            <a:schemeClr val="accent4">
              <a:lumMod val="20000"/>
              <a:lumOff val="80000"/>
            </a:schemeClr>
          </a:solidFill>
          <a:ln w="88900">
            <a:solidFill>
              <a:schemeClr val="accent4">
                <a:lumMod val="50000"/>
              </a:scheme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Baskerville Old Face" panose="02020602080505020303" pitchFamily="18" charset="77"/>
                <a:ea typeface="ＭＳ Ｐゴシック" panose="020B0600070205080204" pitchFamily="34" charset="-128"/>
                <a:cs typeface="Farisi" pitchFamily="2" charset="-78"/>
              </a:rPr>
              <a:t>STORY</a:t>
            </a:r>
          </a:p>
        </p:txBody>
      </p:sp>
      <p:cxnSp>
        <p:nvCxnSpPr>
          <p:cNvPr id="6" name="Straight Connector 5">
            <a:extLst>
              <a:ext uri="{FF2B5EF4-FFF2-40B4-BE49-F238E27FC236}">
                <a16:creationId xmlns:a16="http://schemas.microsoft.com/office/drawing/2014/main" id="{1EC7C948-AFB8-4348-8A40-A3573D835161}"/>
              </a:ext>
            </a:extLst>
          </p:cNvPr>
          <p:cNvCxnSpPr/>
          <p:nvPr/>
        </p:nvCxnSpPr>
        <p:spPr>
          <a:xfrm>
            <a:off x="1603948" y="3267856"/>
            <a:ext cx="10028419" cy="0"/>
          </a:xfrm>
          <a:prstGeom prst="line">
            <a:avLst/>
          </a:prstGeom>
          <a:ln w="101600" cmpd="thickThi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7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90600" y="0"/>
            <a:ext cx="108204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His providence leads to the praise of the glory of his wisdom, power, justice, infinite goodness, and mercy. All things come to pass unchangeably and certainly in relation to the foreknowledge and decree of God, who is the first cause. Thus, nothing happens to anyone by chance or outside of God’s providence. </a:t>
            </a:r>
          </a:p>
          <a:p>
            <a:pPr algn="r"/>
            <a:r>
              <a:rPr lang="en-US" sz="4400" dirty="0">
                <a:solidFill>
                  <a:srgbClr val="FF0000"/>
                </a:solidFill>
                <a:latin typeface="Times New Roman" panose="02020603050405020304" pitchFamily="18" charset="0"/>
                <a:cs typeface="Times New Roman" panose="02020603050405020304" pitchFamily="18" charset="0"/>
              </a:rPr>
              <a:t>-1689 Baptist Confession </a:t>
            </a:r>
          </a:p>
        </p:txBody>
      </p:sp>
    </p:spTree>
    <p:extLst>
      <p:ext uri="{BB962C8B-B14F-4D97-AF65-F5344CB8AC3E}">
        <p14:creationId xmlns:p14="http://schemas.microsoft.com/office/powerpoint/2010/main" val="359090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0" y="0"/>
            <a:ext cx="121920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54F922-1BE1-D749-BF72-0CC85CB84CA4}"/>
              </a:ext>
            </a:extLst>
          </p:cNvPr>
          <p:cNvSpPr/>
          <p:nvPr/>
        </p:nvSpPr>
        <p:spPr>
          <a:xfrm>
            <a:off x="1219200" y="755226"/>
            <a:ext cx="8458200" cy="2585323"/>
          </a:xfrm>
          <a:prstGeom prst="rect">
            <a:avLst/>
          </a:prstGeom>
          <a:solidFill>
            <a:schemeClr val="tx1"/>
          </a:solidFill>
          <a:ln w="88900">
            <a:solidFill>
              <a:schemeClr val="bg1"/>
            </a:solidFill>
          </a:ln>
        </p:spPr>
        <p:txBody>
          <a:bodyPr wrap="square" lIns="91440" tIns="45720" rIns="91440" bIns="45720">
            <a:spAutoFit/>
          </a:bodyPr>
          <a:lstStyle/>
          <a:p>
            <a:pPr lvl="0" eaLnBrk="1" fontAlgn="auto" hangingPunct="1">
              <a:spcBef>
                <a:spcPts val="0"/>
              </a:spcBef>
              <a:spcAft>
                <a:spcPts val="0"/>
              </a:spcAft>
              <a:defRPr/>
            </a:pPr>
            <a:r>
              <a:rPr lang="en-US" sz="5400"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ea typeface="+mn-ea"/>
                <a:cs typeface="Farisi" pitchFamily="2" charset="-78"/>
              </a:rPr>
              <a:t>1. God’s Providence teaches us not only to wait on God but wait with a </a:t>
            </a:r>
            <a:r>
              <a:rPr lang="en-US" sz="5400" b="1" u="sng" dirty="0">
                <a:ln w="0"/>
                <a:solidFill>
                  <a:schemeClr val="bg1"/>
                </a:solidFill>
                <a:effectLst>
                  <a:outerShdw blurRad="50800" dist="38100" dir="2700000" algn="tl" rotWithShape="0">
                    <a:prstClr val="black">
                      <a:alpha val="40000"/>
                    </a:prstClr>
                  </a:outerShdw>
                </a:effectLst>
                <a:latin typeface="Baskerville Old Face" panose="02020602080505020303" pitchFamily="18" charset="77"/>
                <a:ea typeface="+mn-ea"/>
                <a:cs typeface="Farisi" pitchFamily="2" charset="-78"/>
              </a:rPr>
              <a:t>GOOD SPIRIT.</a:t>
            </a:r>
          </a:p>
        </p:txBody>
      </p:sp>
      <p:cxnSp>
        <p:nvCxnSpPr>
          <p:cNvPr id="6" name="Straight Connector 5">
            <a:extLst>
              <a:ext uri="{FF2B5EF4-FFF2-40B4-BE49-F238E27FC236}">
                <a16:creationId xmlns:a16="http://schemas.microsoft.com/office/drawing/2014/main" id="{1EC7C948-AFB8-4348-8A40-A3573D835161}"/>
              </a:ext>
            </a:extLst>
          </p:cNvPr>
          <p:cNvCxnSpPr>
            <a:cxnSpLocks/>
          </p:cNvCxnSpPr>
          <p:nvPr/>
        </p:nvCxnSpPr>
        <p:spPr>
          <a:xfrm>
            <a:off x="2438400" y="3733800"/>
            <a:ext cx="8828514" cy="0"/>
          </a:xfrm>
          <a:prstGeom prst="line">
            <a:avLst/>
          </a:prstGeom>
          <a:ln w="1016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4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5918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Times New Roman" panose="02020603050405020304" pitchFamily="18" charset="0"/>
                <a:cs typeface="Times New Roman" panose="02020603050405020304" pitchFamily="18" charset="0"/>
              </a:rPr>
              <a:t>Now it happened at the end of two full years that Pharaoh had a dream, and behold, he was standing by the Nile.  </a:t>
            </a:r>
            <a:r>
              <a:rPr lang="en-US" sz="4400" baseline="30000" dirty="0">
                <a:latin typeface="Times New Roman" panose="02020603050405020304" pitchFamily="18" charset="0"/>
                <a:cs typeface="Times New Roman" panose="02020603050405020304" pitchFamily="18" charset="0"/>
              </a:rPr>
              <a:t>2</a:t>
            </a:r>
            <a:r>
              <a:rPr lang="en-US" sz="4400" dirty="0">
                <a:latin typeface="Times New Roman" panose="02020603050405020304" pitchFamily="18" charset="0"/>
                <a:cs typeface="Times New Roman" panose="02020603050405020304" pitchFamily="18" charset="0"/>
              </a:rPr>
              <a:t> And lo, from the Nile there came up seven cows, sleek and fat; and they grazed in the marsh grass.  </a:t>
            </a:r>
            <a:r>
              <a:rPr lang="en-US" sz="4400" baseline="30000"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Then behold, seven other cows came up after them from the Nile, ugly and gaunt, and they stood by the other cows on the bank of the Nile.  </a:t>
            </a:r>
          </a:p>
        </p:txBody>
      </p:sp>
    </p:spTree>
    <p:extLst>
      <p:ext uri="{BB962C8B-B14F-4D97-AF65-F5344CB8AC3E}">
        <p14:creationId xmlns:p14="http://schemas.microsoft.com/office/powerpoint/2010/main" val="217060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7442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4</a:t>
            </a:r>
            <a:r>
              <a:rPr lang="en-US" sz="4400" dirty="0">
                <a:latin typeface="Times New Roman" panose="02020603050405020304" pitchFamily="18" charset="0"/>
                <a:cs typeface="Times New Roman" panose="02020603050405020304" pitchFamily="18" charset="0"/>
              </a:rPr>
              <a:t> The ugly and gaunt cows ate up the seven sleek and fat cows. Then Pharaoh awoke.  </a:t>
            </a:r>
            <a:r>
              <a:rPr lang="en-US" sz="4400" baseline="30000" dirty="0">
                <a:latin typeface="Times New Roman" panose="02020603050405020304" pitchFamily="18" charset="0"/>
                <a:cs typeface="Times New Roman" panose="02020603050405020304" pitchFamily="18" charset="0"/>
              </a:rPr>
              <a:t>5</a:t>
            </a:r>
            <a:r>
              <a:rPr lang="en-US" sz="4400" dirty="0">
                <a:latin typeface="Times New Roman" panose="02020603050405020304" pitchFamily="18" charset="0"/>
                <a:cs typeface="Times New Roman" panose="02020603050405020304" pitchFamily="18" charset="0"/>
              </a:rPr>
              <a:t> He fell asleep and dreamed a second time; and behold, seven ears of grain came up on a single stalk, plump and good.  </a:t>
            </a:r>
            <a:r>
              <a:rPr lang="en-US" sz="4400" baseline="30000" dirty="0">
                <a:latin typeface="Times New Roman" panose="02020603050405020304" pitchFamily="18" charset="0"/>
                <a:cs typeface="Times New Roman" panose="02020603050405020304" pitchFamily="18" charset="0"/>
              </a:rPr>
              <a:t>6</a:t>
            </a:r>
            <a:r>
              <a:rPr lang="en-US" sz="4400" dirty="0">
                <a:latin typeface="Times New Roman" panose="02020603050405020304" pitchFamily="18" charset="0"/>
                <a:cs typeface="Times New Roman" panose="02020603050405020304" pitchFamily="18" charset="0"/>
              </a:rPr>
              <a:t> Then behold, seven ears, thin and scorched by the east wind, sprouted up after them.  </a:t>
            </a:r>
            <a:r>
              <a:rPr lang="en-US" sz="4400" baseline="30000" dirty="0">
                <a:latin typeface="Times New Roman" panose="02020603050405020304" pitchFamily="18" charset="0"/>
                <a:cs typeface="Times New Roman" panose="02020603050405020304" pitchFamily="18" charset="0"/>
              </a:rPr>
              <a:t>7</a:t>
            </a:r>
            <a:r>
              <a:rPr lang="en-US" sz="4400" dirty="0">
                <a:latin typeface="Times New Roman" panose="02020603050405020304" pitchFamily="18" charset="0"/>
                <a:cs typeface="Times New Roman" panose="02020603050405020304" pitchFamily="18" charset="0"/>
              </a:rPr>
              <a:t> The thin ears swallowed up the seven plump and full ears. Then Pharaoh awoke, and behold, it was a dream.  </a:t>
            </a:r>
          </a:p>
        </p:txBody>
      </p:sp>
    </p:spTree>
    <p:extLst>
      <p:ext uri="{BB962C8B-B14F-4D97-AF65-F5344CB8AC3E}">
        <p14:creationId xmlns:p14="http://schemas.microsoft.com/office/powerpoint/2010/main" val="251216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8204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8</a:t>
            </a:r>
            <a:r>
              <a:rPr lang="en-US" sz="4400" dirty="0">
                <a:latin typeface="Times New Roman" panose="02020603050405020304" pitchFamily="18" charset="0"/>
                <a:cs typeface="Times New Roman" panose="02020603050405020304" pitchFamily="18" charset="0"/>
              </a:rPr>
              <a:t> Now in the morning his spirit was troubled, so he sent and called for all the magicians of Egypt, and all its wise men. And Pharaoh told them his dreams, but there was no one who could interpret them to Pharaoh. (Gen 41:1-8)</a:t>
            </a:r>
          </a:p>
        </p:txBody>
      </p:sp>
    </p:spTree>
    <p:extLst>
      <p:ext uri="{BB962C8B-B14F-4D97-AF65-F5344CB8AC3E}">
        <p14:creationId xmlns:p14="http://schemas.microsoft.com/office/powerpoint/2010/main" val="163463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8966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9</a:t>
            </a:r>
            <a:r>
              <a:rPr lang="en-US" sz="4400" dirty="0">
                <a:latin typeface="Times New Roman" panose="02020603050405020304" pitchFamily="18" charset="0"/>
                <a:cs typeface="Times New Roman" panose="02020603050405020304" pitchFamily="18" charset="0"/>
              </a:rPr>
              <a:t> Then the chief cupbearer spoke to Pharaoh, saying, "I would make mention today of my own offenses.  </a:t>
            </a:r>
            <a:r>
              <a:rPr lang="en-US" sz="4400" baseline="30000" dirty="0">
                <a:latin typeface="Times New Roman" panose="02020603050405020304" pitchFamily="18" charset="0"/>
                <a:cs typeface="Times New Roman" panose="02020603050405020304" pitchFamily="18" charset="0"/>
              </a:rPr>
              <a:t>10</a:t>
            </a:r>
            <a:r>
              <a:rPr lang="en-US" sz="4400" dirty="0">
                <a:latin typeface="Times New Roman" panose="02020603050405020304" pitchFamily="18" charset="0"/>
                <a:cs typeface="Times New Roman" panose="02020603050405020304" pitchFamily="18" charset="0"/>
              </a:rPr>
              <a:t> "Pharaoh was furious with his servants, and he put me in confinement in the house of the captain of the bodyguard, both me and the chief baker.  </a:t>
            </a:r>
            <a:r>
              <a:rPr lang="en-US" sz="4400" baseline="30000" dirty="0">
                <a:latin typeface="Times New Roman" panose="02020603050405020304" pitchFamily="18" charset="0"/>
                <a:cs typeface="Times New Roman" panose="02020603050405020304" pitchFamily="18" charset="0"/>
              </a:rPr>
              <a:t>11</a:t>
            </a:r>
            <a:r>
              <a:rPr lang="en-US" sz="4400" dirty="0">
                <a:latin typeface="Times New Roman" panose="02020603050405020304" pitchFamily="18" charset="0"/>
                <a:cs typeface="Times New Roman" panose="02020603050405020304" pitchFamily="18" charset="0"/>
              </a:rPr>
              <a:t> "We had a dream on the same night, he and I; each of us dreamed according to the interpretation of his own dream.  </a:t>
            </a:r>
          </a:p>
        </p:txBody>
      </p:sp>
    </p:spTree>
    <p:extLst>
      <p:ext uri="{BB962C8B-B14F-4D97-AF65-F5344CB8AC3E}">
        <p14:creationId xmlns:p14="http://schemas.microsoft.com/office/powerpoint/2010/main" val="181040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7A472-DE6C-5540-9E89-406865B416CD}"/>
              </a:ext>
            </a:extLst>
          </p:cNvPr>
          <p:cNvSpPr/>
          <p:nvPr/>
        </p:nvSpPr>
        <p:spPr>
          <a:xfrm>
            <a:off x="914400" y="0"/>
            <a:ext cx="10820400" cy="6858000"/>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aseline="30000" dirty="0">
                <a:latin typeface="Times New Roman" panose="02020603050405020304" pitchFamily="18" charset="0"/>
                <a:cs typeface="Times New Roman" panose="02020603050405020304" pitchFamily="18" charset="0"/>
              </a:rPr>
              <a:t>12</a:t>
            </a:r>
            <a:r>
              <a:rPr lang="en-US" sz="4400" dirty="0">
                <a:latin typeface="Times New Roman" panose="02020603050405020304" pitchFamily="18" charset="0"/>
                <a:cs typeface="Times New Roman" panose="02020603050405020304" pitchFamily="18" charset="0"/>
              </a:rPr>
              <a:t> "Now a Hebrew youth was with us there, a servant of the captain of the bodyguard, and we related them to him, and he interpreted our dreams for us. To each one he interpreted according to his own dream.  </a:t>
            </a:r>
            <a:r>
              <a:rPr lang="en-US" sz="4400" baseline="30000" dirty="0">
                <a:latin typeface="Times New Roman" panose="02020603050405020304" pitchFamily="18" charset="0"/>
                <a:cs typeface="Times New Roman" panose="02020603050405020304" pitchFamily="18" charset="0"/>
              </a:rPr>
              <a:t>13</a:t>
            </a:r>
            <a:r>
              <a:rPr lang="en-US" sz="4400" dirty="0">
                <a:latin typeface="Times New Roman" panose="02020603050405020304" pitchFamily="18" charset="0"/>
                <a:cs typeface="Times New Roman" panose="02020603050405020304" pitchFamily="18" charset="0"/>
              </a:rPr>
              <a:t> "And just as he interpreted for us, so it happened; he restored me in my office, but he hanged him." (Gen 41:9-13) </a:t>
            </a:r>
          </a:p>
        </p:txBody>
      </p:sp>
    </p:spTree>
    <p:extLst>
      <p:ext uri="{BB962C8B-B14F-4D97-AF65-F5344CB8AC3E}">
        <p14:creationId xmlns:p14="http://schemas.microsoft.com/office/powerpoint/2010/main" val="3645016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3381</TotalTime>
  <Words>1438</Words>
  <Application>Microsoft Macintosh PowerPoint</Application>
  <PresentationFormat>Widescreen</PresentationFormat>
  <Paragraphs>27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APPLE CHANCERY</vt:lpstr>
      <vt:lpstr>Arial</vt:lpstr>
      <vt:lpstr>Athelas</vt:lpstr>
      <vt:lpstr>Baskerville Old Face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NATHAN MORTON</cp:lastModifiedBy>
  <cp:revision>42</cp:revision>
  <cp:lastPrinted>1601-01-01T00:00:00Z</cp:lastPrinted>
  <dcterms:created xsi:type="dcterms:W3CDTF">1601-01-01T00:00:00Z</dcterms:created>
  <dcterms:modified xsi:type="dcterms:W3CDTF">2021-11-05T21:24:09Z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