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26"/>
  </p:notesMasterIdLst>
  <p:sldIdLst>
    <p:sldId id="558" r:id="rId2"/>
    <p:sldId id="2255" r:id="rId3"/>
    <p:sldId id="2260" r:id="rId4"/>
    <p:sldId id="2261" r:id="rId5"/>
    <p:sldId id="2262" r:id="rId6"/>
    <p:sldId id="2256" r:id="rId7"/>
    <p:sldId id="2263" r:id="rId8"/>
    <p:sldId id="2264" r:id="rId9"/>
    <p:sldId id="2265" r:id="rId10"/>
    <p:sldId id="2267" r:id="rId11"/>
    <p:sldId id="2266" r:id="rId12"/>
    <p:sldId id="2257" r:id="rId13"/>
    <p:sldId id="2268" r:id="rId14"/>
    <p:sldId id="2269" r:id="rId15"/>
    <p:sldId id="2270" r:id="rId16"/>
    <p:sldId id="2271" r:id="rId17"/>
    <p:sldId id="2272" r:id="rId18"/>
    <p:sldId id="2273" r:id="rId19"/>
    <p:sldId id="2274" r:id="rId20"/>
    <p:sldId id="2275" r:id="rId21"/>
    <p:sldId id="2258" r:id="rId22"/>
    <p:sldId id="2276" r:id="rId23"/>
    <p:sldId id="2277" r:id="rId24"/>
    <p:sldId id="21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E7D731-26CE-004A-B6C5-23D847BABE68}" v="83" dt="2021-08-15T06:14:47.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5645"/>
  </p:normalViewPr>
  <p:slideViewPr>
    <p:cSldViewPr snapToGrid="0" snapToObjects="1">
      <p:cViewPr varScale="1">
        <p:scale>
          <a:sx n="73" d="100"/>
          <a:sy n="73" d="100"/>
        </p:scale>
        <p:origin x="200"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4CAB6-2BB5-794A-A3F9-E1290FC21367}" type="datetimeFigureOut">
              <a:rPr lang="en-US" smtClean="0"/>
              <a:t>8/18/21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E888D-34FE-DD44-9D9E-69E624F94E1B}" type="slidenum">
              <a:rPr lang="en-US" smtClean="0"/>
              <a:t>‹#›</a:t>
            </a:fld>
            <a:endParaRPr lang="en-US"/>
          </a:p>
        </p:txBody>
      </p:sp>
    </p:spTree>
    <p:extLst>
      <p:ext uri="{BB962C8B-B14F-4D97-AF65-F5344CB8AC3E}">
        <p14:creationId xmlns:p14="http://schemas.microsoft.com/office/powerpoint/2010/main" val="3648553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4019D-AE4E-8942-9284-E937477EC4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216018-7FB0-784A-B543-B4C5104F72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921D98-F3EB-5A40-9D99-A3876073C919}"/>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5" name="Footer Placeholder 4">
            <a:extLst>
              <a:ext uri="{FF2B5EF4-FFF2-40B4-BE49-F238E27FC236}">
                <a16:creationId xmlns:a16="http://schemas.microsoft.com/office/drawing/2014/main" id="{06E97B10-4025-7C47-A58F-D9F3496DE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C5EFD0-7E5C-6B46-BBCF-13CAB145CFCC}"/>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82728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3323-E9AA-864E-A75E-84FCF393DB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225576-6449-FE4D-91F9-016C564B8E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8AE37-B4DE-8845-A1C7-F027A23D5819}"/>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5" name="Footer Placeholder 4">
            <a:extLst>
              <a:ext uri="{FF2B5EF4-FFF2-40B4-BE49-F238E27FC236}">
                <a16:creationId xmlns:a16="http://schemas.microsoft.com/office/drawing/2014/main" id="{C25C1EDC-A05C-434B-BB18-6B52592C4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866077-7BA1-1A41-98A7-119ED85231DE}"/>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96613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8AA3BD-BE55-D54F-B2A8-59E555313E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E9017E-AA28-B246-8DA4-8A9AC9BF6E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DE8AD0-166F-3F4A-B5DC-E36D24655979}"/>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5" name="Footer Placeholder 4">
            <a:extLst>
              <a:ext uri="{FF2B5EF4-FFF2-40B4-BE49-F238E27FC236}">
                <a16:creationId xmlns:a16="http://schemas.microsoft.com/office/drawing/2014/main" id="{19FB7ACE-D0CE-CC42-BBC6-D478A86FCD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064ED6-D102-C64D-BAAF-B886E459CB8F}"/>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94676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36804-EF04-DA47-8335-1F0383A5B6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6991E3-A49E-CF43-A051-A30C72843F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36B8FE-5F2E-2A46-92B0-25CEC6555EA6}"/>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5" name="Footer Placeholder 4">
            <a:extLst>
              <a:ext uri="{FF2B5EF4-FFF2-40B4-BE49-F238E27FC236}">
                <a16:creationId xmlns:a16="http://schemas.microsoft.com/office/drawing/2014/main" id="{3C4A0B8F-2EAF-C246-8AE0-2181A1F84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DF5721-A714-A944-B181-44C3324B08D8}"/>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224386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BAAE1-A018-5B48-9CEA-EED44771A7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97AEE8-04FF-4444-BA42-8DF6A69929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0B2BBA-2978-5947-86CD-D09D229825F1}"/>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5" name="Footer Placeholder 4">
            <a:extLst>
              <a:ext uri="{FF2B5EF4-FFF2-40B4-BE49-F238E27FC236}">
                <a16:creationId xmlns:a16="http://schemas.microsoft.com/office/drawing/2014/main" id="{AC24FE49-80EC-8745-9AB8-5BF360BB43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151D6-8F6D-2E48-9E62-A9799A0F7AAF}"/>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1290537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18A8D-6AAF-DD47-8070-41BC5E0F2D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2A7D8B-41A4-5149-AF87-22E52ACC1C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0F93CA-F0C3-B74A-8F00-6CF0F1BFE0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8A1A5F-2453-7541-A3A1-51426C9EE186}"/>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6" name="Footer Placeholder 5">
            <a:extLst>
              <a:ext uri="{FF2B5EF4-FFF2-40B4-BE49-F238E27FC236}">
                <a16:creationId xmlns:a16="http://schemas.microsoft.com/office/drawing/2014/main" id="{D5D25754-EFB1-1540-A49A-661D6F7116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BBCD63-9076-B445-B3E0-1835E67A79F1}"/>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3467004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9EEBF-50B5-2B4F-8B9E-452E3E124A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A4CA4B-C027-C341-A199-42F939CFF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2442FA-7F81-214A-BCDB-2B6B8EF18A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FEBEC0-734F-B942-AB00-899CD59C74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76AF85-A24E-B54C-B8FD-2251426952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C13BDE-8323-424A-90A6-7EC03E8F8C38}"/>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8" name="Footer Placeholder 7">
            <a:extLst>
              <a:ext uri="{FF2B5EF4-FFF2-40B4-BE49-F238E27FC236}">
                <a16:creationId xmlns:a16="http://schemas.microsoft.com/office/drawing/2014/main" id="{B58801D1-A764-904C-AAE0-73031D4480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142507-7527-0548-BA65-A6834CEA3EF0}"/>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282158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130F-1962-E347-92F8-788FFACDEE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BAE96E-DB72-6046-972D-0C3FAD57A8DD}"/>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4" name="Footer Placeholder 3">
            <a:extLst>
              <a:ext uri="{FF2B5EF4-FFF2-40B4-BE49-F238E27FC236}">
                <a16:creationId xmlns:a16="http://schemas.microsoft.com/office/drawing/2014/main" id="{E6BE1352-8886-C44C-A199-3258D8AA96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3F6890-3867-3C42-93AA-2B92F93BB50E}"/>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2789902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328510-4DB4-0845-8001-981150C8929A}"/>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3" name="Footer Placeholder 2">
            <a:extLst>
              <a:ext uri="{FF2B5EF4-FFF2-40B4-BE49-F238E27FC236}">
                <a16:creationId xmlns:a16="http://schemas.microsoft.com/office/drawing/2014/main" id="{B0EC40EA-3897-D344-9883-214AAE5EDC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A4730B-6C13-2847-B204-6B984D381FF9}"/>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1580670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63478-91E8-7F40-984A-F916626995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3F582A-7C6C-0B46-B5EA-12ED328C7B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C1D2A8-8753-EC44-9E76-CB3E3BA9C8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2E2F49-019C-2A4A-B439-19F4B6BC0A3C}"/>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6" name="Footer Placeholder 5">
            <a:extLst>
              <a:ext uri="{FF2B5EF4-FFF2-40B4-BE49-F238E27FC236}">
                <a16:creationId xmlns:a16="http://schemas.microsoft.com/office/drawing/2014/main" id="{D5BC6B24-4141-7643-B32C-FDCA17FE30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71D702-A6B3-EE40-A01B-CB9CDE020A5B}"/>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416846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895FD-B899-4F45-BC75-F0A7583E14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243792-8997-304C-B606-16D4E9E498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7275C9-B2B4-1947-A8D4-F75620802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CD79EC-087E-C246-8970-F63C8B2DFE05}"/>
              </a:ext>
            </a:extLst>
          </p:cNvPr>
          <p:cNvSpPr>
            <a:spLocks noGrp="1"/>
          </p:cNvSpPr>
          <p:nvPr>
            <p:ph type="dt" sz="half" idx="10"/>
          </p:nvPr>
        </p:nvSpPr>
        <p:spPr/>
        <p:txBody>
          <a:bodyPr/>
          <a:lstStyle/>
          <a:p>
            <a:fld id="{80FAFC41-28FC-7D48-B656-3A4D153200F2}" type="datetimeFigureOut">
              <a:rPr lang="en-US" smtClean="0"/>
              <a:t>8/18/21</a:t>
            </a:fld>
            <a:endParaRPr lang="en-US"/>
          </a:p>
        </p:txBody>
      </p:sp>
      <p:sp>
        <p:nvSpPr>
          <p:cNvPr id="6" name="Footer Placeholder 5">
            <a:extLst>
              <a:ext uri="{FF2B5EF4-FFF2-40B4-BE49-F238E27FC236}">
                <a16:creationId xmlns:a16="http://schemas.microsoft.com/office/drawing/2014/main" id="{22098BB9-44FA-EE43-8E16-CC9FEBF35C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8D755B-1B5A-8B4E-82E9-49F02EBF289E}"/>
              </a:ext>
            </a:extLst>
          </p:cNvPr>
          <p:cNvSpPr>
            <a:spLocks noGrp="1"/>
          </p:cNvSpPr>
          <p:nvPr>
            <p:ph type="sldNum" sz="quarter" idx="12"/>
          </p:nvPr>
        </p:nvSpPr>
        <p:spPr/>
        <p:txBody>
          <a:bodyPr/>
          <a:lstStyle/>
          <a:p>
            <a:fld id="{7D342749-6B7E-224F-9D80-DA2A52C66B99}" type="slidenum">
              <a:rPr lang="en-US" smtClean="0"/>
              <a:t>‹#›</a:t>
            </a:fld>
            <a:endParaRPr lang="en-US"/>
          </a:p>
        </p:txBody>
      </p:sp>
    </p:spTree>
    <p:extLst>
      <p:ext uri="{BB962C8B-B14F-4D97-AF65-F5344CB8AC3E}">
        <p14:creationId xmlns:p14="http://schemas.microsoft.com/office/powerpoint/2010/main" val="387853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D22D97-5798-7648-AFEA-0214955441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02027E-6B29-5842-9548-002860C29D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E102BC-70B0-214C-BFA5-25450052FC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AFC41-28FC-7D48-B656-3A4D153200F2}" type="datetimeFigureOut">
              <a:rPr lang="en-US" smtClean="0"/>
              <a:t>8/18/21</a:t>
            </a:fld>
            <a:endParaRPr lang="en-US"/>
          </a:p>
        </p:txBody>
      </p:sp>
      <p:sp>
        <p:nvSpPr>
          <p:cNvPr id="5" name="Footer Placeholder 4">
            <a:extLst>
              <a:ext uri="{FF2B5EF4-FFF2-40B4-BE49-F238E27FC236}">
                <a16:creationId xmlns:a16="http://schemas.microsoft.com/office/drawing/2014/main" id="{FA5E49C4-D347-A34A-8F51-32777453BD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B304EA-72FC-D741-866F-766C365C1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42749-6B7E-224F-9D80-DA2A52C66B99}" type="slidenum">
              <a:rPr lang="en-US" smtClean="0"/>
              <a:t>‹#›</a:t>
            </a:fld>
            <a:endParaRPr lang="en-US"/>
          </a:p>
        </p:txBody>
      </p:sp>
    </p:spTree>
    <p:extLst>
      <p:ext uri="{BB962C8B-B14F-4D97-AF65-F5344CB8AC3E}">
        <p14:creationId xmlns:p14="http://schemas.microsoft.com/office/powerpoint/2010/main" val="16925259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54AED-2A3A-DF41-987A-6C3DFD9F33A5}"/>
              </a:ext>
            </a:extLst>
          </p:cNvPr>
          <p:cNvSpPr/>
          <p:nvPr/>
        </p:nvSpPr>
        <p:spPr>
          <a:xfrm>
            <a:off x="243374" y="1213009"/>
            <a:ext cx="8467383" cy="221599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Athelas" panose="02000503000000020003" pitchFamily="2" charset="77"/>
                <a:ea typeface="+mn-ea"/>
                <a:cs typeface="+mn-cs"/>
              </a:rPr>
              <a:t>The</a:t>
            </a:r>
            <a:r>
              <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   </a:t>
            </a:r>
            <a:r>
              <a:rPr kumimoji="0" lang="en-US" sz="138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APPLE CHANCERY" panose="03020702040506060504" pitchFamily="66" charset="-79"/>
                <a:ea typeface="+mn-ea"/>
                <a:cs typeface="APPLE CHANCERY" panose="03020702040506060504" pitchFamily="66" charset="-79"/>
              </a:rPr>
              <a:t>Eternal</a:t>
            </a:r>
            <a:endParaRPr kumimoji="0" lang="en-US" sz="54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APPLE CHANCERY" panose="03020702040506060504" pitchFamily="66" charset="-79"/>
              <a:ea typeface="+mn-ea"/>
              <a:cs typeface="APPLE CHANCERY" panose="03020702040506060504" pitchFamily="66" charset="-79"/>
            </a:endParaRPr>
          </a:p>
        </p:txBody>
      </p:sp>
      <p:sp>
        <p:nvSpPr>
          <p:cNvPr id="4" name="Rectangle 3">
            <a:extLst>
              <a:ext uri="{FF2B5EF4-FFF2-40B4-BE49-F238E27FC236}">
                <a16:creationId xmlns:a16="http://schemas.microsoft.com/office/drawing/2014/main" id="{1A54F922-1BE1-D749-BF72-0CC85CB84CA4}"/>
              </a:ext>
            </a:extLst>
          </p:cNvPr>
          <p:cNvSpPr/>
          <p:nvPr/>
        </p:nvSpPr>
        <p:spPr>
          <a:xfrm>
            <a:off x="6096000" y="3429000"/>
            <a:ext cx="5384009" cy="1862048"/>
          </a:xfrm>
          <a:prstGeom prst="rect">
            <a:avLst/>
          </a:prstGeom>
          <a:solidFill>
            <a:schemeClr val="accent4">
              <a:lumMod val="20000"/>
              <a:lumOff val="80000"/>
            </a:schemeClr>
          </a:solidFill>
          <a:ln w="88900">
            <a:solidFill>
              <a:schemeClr val="accent4">
                <a:lumMod val="50000"/>
              </a:schemeClr>
            </a:solidFill>
          </a:ln>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Baskerville Old Face" panose="02020602080505020303" pitchFamily="18" charset="77"/>
                <a:ea typeface="+mn-ea"/>
                <a:cs typeface="Farisi" pitchFamily="2" charset="-78"/>
              </a:rPr>
              <a:t>STORY</a:t>
            </a:r>
          </a:p>
        </p:txBody>
      </p:sp>
      <p:cxnSp>
        <p:nvCxnSpPr>
          <p:cNvPr id="6" name="Straight Connector 5">
            <a:extLst>
              <a:ext uri="{FF2B5EF4-FFF2-40B4-BE49-F238E27FC236}">
                <a16:creationId xmlns:a16="http://schemas.microsoft.com/office/drawing/2014/main" id="{1EC7C948-AFB8-4348-8A40-A3573D835161}"/>
              </a:ext>
            </a:extLst>
          </p:cNvPr>
          <p:cNvCxnSpPr/>
          <p:nvPr/>
        </p:nvCxnSpPr>
        <p:spPr>
          <a:xfrm>
            <a:off x="1603948" y="3267856"/>
            <a:ext cx="10028419" cy="0"/>
          </a:xfrm>
          <a:prstGeom prst="line">
            <a:avLst/>
          </a:prstGeom>
          <a:ln w="101600" cmpd="thickThi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392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1936283"/>
            <a:ext cx="11169316" cy="2985433"/>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Then the LORD said to Noah, "Enter the ark, you and all your household, for you alone I have seen to be righteous before Me in this time. </a:t>
            </a:r>
          </a:p>
        </p:txBody>
      </p:sp>
    </p:spTree>
    <p:extLst>
      <p:ext uri="{BB962C8B-B14F-4D97-AF65-F5344CB8AC3E}">
        <p14:creationId xmlns:p14="http://schemas.microsoft.com/office/powerpoint/2010/main" val="1378094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851371"/>
            <a:ext cx="11169316" cy="5155257"/>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"You shall take with you of every clean animal by sevens, a male and his female; and of the animals that are not clean two, a male and his female; also of the birds of the sky, by sevens, male and female, to keep offspring alive on the face of all the earth. (Gen. 7:1-3)</a:t>
            </a:r>
          </a:p>
        </p:txBody>
      </p:sp>
    </p:spTree>
    <p:extLst>
      <p:ext uri="{BB962C8B-B14F-4D97-AF65-F5344CB8AC3E}">
        <p14:creationId xmlns:p14="http://schemas.microsoft.com/office/powerpoint/2010/main" val="4231984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54AED-2A3A-DF41-987A-6C3DFD9F33A5}"/>
              </a:ext>
            </a:extLst>
          </p:cNvPr>
          <p:cNvSpPr/>
          <p:nvPr/>
        </p:nvSpPr>
        <p:spPr>
          <a:xfrm>
            <a:off x="585316" y="1348008"/>
            <a:ext cx="9280580" cy="1754326"/>
          </a:xfrm>
          <a:prstGeom prst="rect">
            <a:avLst/>
          </a:prstGeom>
          <a:solidFill>
            <a:schemeClr val="bg1"/>
          </a:solidFill>
        </p:spPr>
        <p:txBody>
          <a:bodyPr wrap="square" lIns="91440" tIns="45720" rIns="91440" bIns="45720">
            <a:spAutoFit/>
          </a:bodyPr>
          <a:lstStyle/>
          <a:p>
            <a:pPr lvl="0">
              <a:defRPr/>
            </a:pPr>
            <a:r>
              <a:rPr lang="en-US" sz="5400" b="1"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2. Another Word for Faith is </a:t>
            </a:r>
            <a:r>
              <a:rPr lang="en-US" sz="5400" b="1" u="sng"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Patience</a:t>
            </a:r>
          </a:p>
        </p:txBody>
      </p:sp>
      <p:cxnSp>
        <p:nvCxnSpPr>
          <p:cNvPr id="6" name="Straight Connector 5">
            <a:extLst>
              <a:ext uri="{FF2B5EF4-FFF2-40B4-BE49-F238E27FC236}">
                <a16:creationId xmlns:a16="http://schemas.microsoft.com/office/drawing/2014/main" id="{1EC7C948-AFB8-4348-8A40-A3573D835161}"/>
              </a:ext>
            </a:extLst>
          </p:cNvPr>
          <p:cNvCxnSpPr>
            <a:cxnSpLocks/>
          </p:cNvCxnSpPr>
          <p:nvPr/>
        </p:nvCxnSpPr>
        <p:spPr>
          <a:xfrm>
            <a:off x="585316" y="3465916"/>
            <a:ext cx="10868747" cy="0"/>
          </a:xfrm>
          <a:prstGeom prst="line">
            <a:avLst/>
          </a:prstGeom>
          <a:ln w="101600" cmpd="thickThi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733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489734"/>
            <a:ext cx="11169316" cy="5878532"/>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It came about after the seven days, that the water of the flood came upon the earth. In the six hundredth year of Noah's life, in the second month, on the seventeenth day of the month, on the same day all the fountains of the great deep burst open, and the floodgates of the sky were opened. (Gen. 7:10-11)</a:t>
            </a:r>
          </a:p>
        </p:txBody>
      </p:sp>
    </p:spTree>
    <p:extLst>
      <p:ext uri="{BB962C8B-B14F-4D97-AF65-F5344CB8AC3E}">
        <p14:creationId xmlns:p14="http://schemas.microsoft.com/office/powerpoint/2010/main" val="3336140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1213008"/>
            <a:ext cx="11169316" cy="4431983"/>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Then the flood came upon the earth for forty days, and the water increased and lifted up the ark, so that it rose above the earth. The water prevailed and increased greatly upon the earth, and the ark floated on the surface of the water. </a:t>
            </a:r>
          </a:p>
        </p:txBody>
      </p:sp>
    </p:spTree>
    <p:extLst>
      <p:ext uri="{BB962C8B-B14F-4D97-AF65-F5344CB8AC3E}">
        <p14:creationId xmlns:p14="http://schemas.microsoft.com/office/powerpoint/2010/main" val="1093518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1213008"/>
            <a:ext cx="11169316" cy="4431983"/>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 water prevailed more and more upon the earth, so that all the high mountains everywhere under the heavens were covered. The water prevailed fifteen cubits higher, and the mountains were covered.</a:t>
            </a:r>
          </a:p>
        </p:txBody>
      </p:sp>
    </p:spTree>
    <p:extLst>
      <p:ext uri="{BB962C8B-B14F-4D97-AF65-F5344CB8AC3E}">
        <p14:creationId xmlns:p14="http://schemas.microsoft.com/office/powerpoint/2010/main" val="3446228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489734"/>
            <a:ext cx="11169316" cy="5878532"/>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 water prevailed fifteen cubits higher, and the mountains were covered. All flesh that moved on the earth perished, birds and cattle and beasts and every swarming thing that swarms upon the earth, and all mankind; of all that was on the dry land, all in whose nostrils was the breath of the spirit of life, died. </a:t>
            </a:r>
          </a:p>
        </p:txBody>
      </p:sp>
    </p:spTree>
    <p:extLst>
      <p:ext uri="{BB962C8B-B14F-4D97-AF65-F5344CB8AC3E}">
        <p14:creationId xmlns:p14="http://schemas.microsoft.com/office/powerpoint/2010/main" val="3428036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851371"/>
            <a:ext cx="11169316" cy="5155257"/>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Thus He blotted out every living thing that was upon the face of the land, from man to animals to creeping things and to birds of the sky, and they were blotted out from the earth; and only Noah was left, together with those that were with him in the ark. (Gen. 7:17-23)</a:t>
            </a:r>
          </a:p>
        </p:txBody>
      </p:sp>
    </p:spTree>
    <p:extLst>
      <p:ext uri="{BB962C8B-B14F-4D97-AF65-F5344CB8AC3E}">
        <p14:creationId xmlns:p14="http://schemas.microsoft.com/office/powerpoint/2010/main" val="61317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2659558"/>
            <a:ext cx="11169316" cy="1538883"/>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 water prevailed upon the earth one hundred and fifty days. (Gen. 7:24)</a:t>
            </a:r>
          </a:p>
        </p:txBody>
      </p:sp>
    </p:spTree>
    <p:extLst>
      <p:ext uri="{BB962C8B-B14F-4D97-AF65-F5344CB8AC3E}">
        <p14:creationId xmlns:p14="http://schemas.microsoft.com/office/powerpoint/2010/main" val="2815735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851371"/>
            <a:ext cx="11169316" cy="5155257"/>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But by His word the present heavens and earth are being reserved for fire, kept for the day of judgment and destruction of ungodly men. But do not let this one fact escape your notice, beloved, that with the Lord one day is like a thousand years, and a thousand years like one day. </a:t>
            </a:r>
          </a:p>
        </p:txBody>
      </p:sp>
    </p:spTree>
    <p:extLst>
      <p:ext uri="{BB962C8B-B14F-4D97-AF65-F5344CB8AC3E}">
        <p14:creationId xmlns:p14="http://schemas.microsoft.com/office/powerpoint/2010/main" val="479654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54AED-2A3A-DF41-987A-6C3DFD9F33A5}"/>
              </a:ext>
            </a:extLst>
          </p:cNvPr>
          <p:cNvSpPr/>
          <p:nvPr/>
        </p:nvSpPr>
        <p:spPr>
          <a:xfrm>
            <a:off x="533554" y="1701439"/>
            <a:ext cx="10810972" cy="1862048"/>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a:ln w="0"/>
                <a:solidFill>
                  <a:schemeClr val="bg1"/>
                </a:solidFill>
                <a:effectLst>
                  <a:outerShdw blurRad="50800" dist="38100" dir="2700000" algn="tl" rotWithShape="0">
                    <a:prstClr val="black">
                      <a:alpha val="40000"/>
                    </a:prstClr>
                  </a:outerShdw>
                </a:effectLst>
                <a:uLnTx/>
                <a:uFillTx/>
                <a:latin typeface="Athelas" panose="02000503000000020003" pitchFamily="2" charset="77"/>
                <a:cs typeface="APPLE CHANCERY" panose="03020702040506060504" pitchFamily="66" charset="-79"/>
              </a:rPr>
              <a:t>The</a:t>
            </a:r>
            <a:r>
              <a:rPr lang="en-US" sz="9600" b="1" dirty="0">
                <a:ln w="0"/>
                <a:solidFill>
                  <a:schemeClr val="bg1"/>
                </a:solidFill>
                <a:effectLst>
                  <a:outerShdw blurRad="38100" dist="19050" dir="2700000" algn="tl" rotWithShape="0">
                    <a:prstClr val="black">
                      <a:alpha val="40000"/>
                    </a:prstClr>
                  </a:outerShdw>
                </a:effectLst>
                <a:latin typeface="Apple Chancery" panose="03020702040506060504" pitchFamily="66" charset="-79"/>
                <a:cs typeface="Apple Chancery" panose="03020702040506060504" pitchFamily="66" charset="-79"/>
              </a:rPr>
              <a:t>  </a:t>
            </a:r>
            <a:r>
              <a:rPr kumimoji="0" lang="en-US" sz="11500" b="1" i="0" u="none" strike="noStrike" kern="1200" cap="none" spc="0" normalizeH="0" baseline="0" noProof="0" dirty="0">
                <a:ln w="0"/>
                <a:solidFill>
                  <a:schemeClr val="bg1"/>
                </a:solidFill>
                <a:effectLst>
                  <a:outerShdw blurRad="50800" dist="38100" dir="2700000" algn="tl" rotWithShape="0">
                    <a:prstClr val="black">
                      <a:alpha val="40000"/>
                    </a:prstClr>
                  </a:outerShdw>
                </a:effectLst>
                <a:uLnTx/>
                <a:uFillTx/>
                <a:latin typeface="APPLE CHANCERY" panose="03020702040506060504" pitchFamily="66" charset="-79"/>
                <a:ea typeface="+mn-ea"/>
                <a:cs typeface="APPLE CHANCERY" panose="03020702040506060504" pitchFamily="66" charset="-79"/>
              </a:rPr>
              <a:t>Open &amp; Shut</a:t>
            </a:r>
            <a:endParaRPr kumimoji="0" lang="en-US" sz="9600" b="1" i="0" u="none" strike="noStrike" kern="1200" cap="none" spc="0" normalizeH="0" baseline="0" noProof="0" dirty="0">
              <a:ln w="0"/>
              <a:solidFill>
                <a:schemeClr val="bg1"/>
              </a:solidFill>
              <a:effectLst>
                <a:outerShdw blurRad="50800" dist="38100" dir="2700000" algn="tl" rotWithShape="0">
                  <a:prstClr val="black">
                    <a:alpha val="40000"/>
                  </a:prstClr>
                </a:outerShdw>
              </a:effectLst>
              <a:uLnTx/>
              <a:uFillTx/>
              <a:latin typeface="APPLE CHANCERY" panose="03020702040506060504" pitchFamily="66" charset="-79"/>
              <a:ea typeface="+mn-ea"/>
              <a:cs typeface="APPLE CHANCERY" panose="03020702040506060504" pitchFamily="66" charset="-79"/>
            </a:endParaRPr>
          </a:p>
        </p:txBody>
      </p:sp>
      <p:sp>
        <p:nvSpPr>
          <p:cNvPr id="4" name="Rectangle 3">
            <a:extLst>
              <a:ext uri="{FF2B5EF4-FFF2-40B4-BE49-F238E27FC236}">
                <a16:creationId xmlns:a16="http://schemas.microsoft.com/office/drawing/2014/main" id="{1A54F922-1BE1-D749-BF72-0CC85CB84CA4}"/>
              </a:ext>
            </a:extLst>
          </p:cNvPr>
          <p:cNvSpPr/>
          <p:nvPr/>
        </p:nvSpPr>
        <p:spPr>
          <a:xfrm>
            <a:off x="5680456" y="3829499"/>
            <a:ext cx="5384009" cy="1862048"/>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a:ln w="0"/>
                <a:solidFill>
                  <a:schemeClr val="accent1">
                    <a:lumMod val="50000"/>
                  </a:schemeClr>
                </a:solidFill>
                <a:effectLst>
                  <a:outerShdw blurRad="50800" dist="38100" dir="2700000" algn="tl" rotWithShape="0">
                    <a:prstClr val="black">
                      <a:alpha val="40000"/>
                    </a:prstClr>
                  </a:outerShdw>
                </a:effectLst>
                <a:uLnTx/>
                <a:uFillTx/>
                <a:latin typeface="Baskerville Old Face" panose="02020602080505020303" pitchFamily="18" charset="77"/>
                <a:ea typeface="+mn-ea"/>
                <a:cs typeface="Farisi" pitchFamily="2" charset="-78"/>
              </a:rPr>
              <a:t>DOOR</a:t>
            </a:r>
          </a:p>
        </p:txBody>
      </p:sp>
      <p:cxnSp>
        <p:nvCxnSpPr>
          <p:cNvPr id="6" name="Straight Connector 5">
            <a:extLst>
              <a:ext uri="{FF2B5EF4-FFF2-40B4-BE49-F238E27FC236}">
                <a16:creationId xmlns:a16="http://schemas.microsoft.com/office/drawing/2014/main" id="{1EC7C948-AFB8-4348-8A40-A3573D835161}"/>
              </a:ext>
            </a:extLst>
          </p:cNvPr>
          <p:cNvCxnSpPr>
            <a:cxnSpLocks/>
          </p:cNvCxnSpPr>
          <p:nvPr/>
        </p:nvCxnSpPr>
        <p:spPr>
          <a:xfrm>
            <a:off x="585316" y="3465916"/>
            <a:ext cx="10868747" cy="0"/>
          </a:xfrm>
          <a:prstGeom prst="line">
            <a:avLst/>
          </a:prstGeom>
          <a:ln w="101600" cmpd="thickThi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3670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1574646"/>
            <a:ext cx="11169316" cy="3708708"/>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 Lord is not slow about His promise, as some count slowness, but is patient toward you, not wishing for any to perish but for all to come to repentance. (2 Pet. 3:7-9)</a:t>
            </a:r>
          </a:p>
        </p:txBody>
      </p:sp>
    </p:spTree>
    <p:extLst>
      <p:ext uri="{BB962C8B-B14F-4D97-AF65-F5344CB8AC3E}">
        <p14:creationId xmlns:p14="http://schemas.microsoft.com/office/powerpoint/2010/main" val="1716272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54AED-2A3A-DF41-987A-6C3DFD9F33A5}"/>
              </a:ext>
            </a:extLst>
          </p:cNvPr>
          <p:cNvSpPr/>
          <p:nvPr/>
        </p:nvSpPr>
        <p:spPr>
          <a:xfrm>
            <a:off x="585316" y="1348008"/>
            <a:ext cx="9280580" cy="1754326"/>
          </a:xfrm>
          <a:prstGeom prst="rect">
            <a:avLst/>
          </a:prstGeom>
          <a:solidFill>
            <a:schemeClr val="bg1"/>
          </a:solidFill>
        </p:spPr>
        <p:txBody>
          <a:bodyPr wrap="square" lIns="91440" tIns="45720" rIns="91440" bIns="45720">
            <a:spAutoFit/>
          </a:bodyPr>
          <a:lstStyle/>
          <a:p>
            <a:pPr lvl="0">
              <a:defRPr/>
            </a:pPr>
            <a:r>
              <a:rPr lang="en-US" sz="5400" b="1"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3. The Path to </a:t>
            </a:r>
            <a:r>
              <a:rPr lang="en-US" sz="5400" b="1" u="sng"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Restoration</a:t>
            </a:r>
            <a:r>
              <a:rPr lang="en-US" sz="5400" b="1"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 leads Through a </a:t>
            </a:r>
            <a:r>
              <a:rPr lang="en-US" sz="5400" b="1" u="sng"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Sacrifice</a:t>
            </a:r>
          </a:p>
        </p:txBody>
      </p:sp>
      <p:cxnSp>
        <p:nvCxnSpPr>
          <p:cNvPr id="6" name="Straight Connector 5">
            <a:extLst>
              <a:ext uri="{FF2B5EF4-FFF2-40B4-BE49-F238E27FC236}">
                <a16:creationId xmlns:a16="http://schemas.microsoft.com/office/drawing/2014/main" id="{1EC7C948-AFB8-4348-8A40-A3573D835161}"/>
              </a:ext>
            </a:extLst>
          </p:cNvPr>
          <p:cNvCxnSpPr>
            <a:cxnSpLocks/>
          </p:cNvCxnSpPr>
          <p:nvPr/>
        </p:nvCxnSpPr>
        <p:spPr>
          <a:xfrm>
            <a:off x="585316" y="3465916"/>
            <a:ext cx="10868747" cy="0"/>
          </a:xfrm>
          <a:prstGeom prst="line">
            <a:avLst/>
          </a:prstGeom>
          <a:ln w="101600" cmpd="thickThi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2584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851371"/>
            <a:ext cx="11169316" cy="5155257"/>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Then God spoke to Noah, saying, "Go out of the ark, you and your wife and your sons and your sons' wives with you. ... Then Noah built an altar to the LORD and took of every clean animal and of every clean bird and offered burnt offerings on the altar. </a:t>
            </a:r>
          </a:p>
        </p:txBody>
      </p:sp>
    </p:spTree>
    <p:extLst>
      <p:ext uri="{BB962C8B-B14F-4D97-AF65-F5344CB8AC3E}">
        <p14:creationId xmlns:p14="http://schemas.microsoft.com/office/powerpoint/2010/main" val="3645567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851371"/>
            <a:ext cx="11169316" cy="5155257"/>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 LORD smelled the soothing aroma; and the LORD said to Himself, "I will never again curse the ground on account of man, for the intent of man's heart is evil from his youth; and I will never again destroy every living thing, as I have done. (Gen. 8:15, 20-21)</a:t>
            </a:r>
          </a:p>
        </p:txBody>
      </p:sp>
    </p:spTree>
    <p:extLst>
      <p:ext uri="{BB962C8B-B14F-4D97-AF65-F5344CB8AC3E}">
        <p14:creationId xmlns:p14="http://schemas.microsoft.com/office/powerpoint/2010/main" val="1612139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54AED-2A3A-DF41-987A-6C3DFD9F33A5}"/>
              </a:ext>
            </a:extLst>
          </p:cNvPr>
          <p:cNvSpPr/>
          <p:nvPr/>
        </p:nvSpPr>
        <p:spPr>
          <a:xfrm>
            <a:off x="243374" y="1213009"/>
            <a:ext cx="8467383" cy="221599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Athelas" panose="02000503000000020003" pitchFamily="2" charset="77"/>
                <a:ea typeface="+mn-ea"/>
                <a:cs typeface="+mn-cs"/>
              </a:rPr>
              <a:t>The</a:t>
            </a:r>
            <a:r>
              <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   </a:t>
            </a:r>
            <a:r>
              <a:rPr kumimoji="0" lang="en-US" sz="138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APPLE CHANCERY" panose="03020702040506060504" pitchFamily="66" charset="-79"/>
                <a:ea typeface="+mn-ea"/>
                <a:cs typeface="APPLE CHANCERY" panose="03020702040506060504" pitchFamily="66" charset="-79"/>
              </a:rPr>
              <a:t>Eternal</a:t>
            </a:r>
            <a:endParaRPr kumimoji="0" lang="en-US" sz="54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APPLE CHANCERY" panose="03020702040506060504" pitchFamily="66" charset="-79"/>
              <a:ea typeface="+mn-ea"/>
              <a:cs typeface="APPLE CHANCERY" panose="03020702040506060504" pitchFamily="66" charset="-79"/>
            </a:endParaRPr>
          </a:p>
        </p:txBody>
      </p:sp>
      <p:sp>
        <p:nvSpPr>
          <p:cNvPr id="4" name="Rectangle 3">
            <a:extLst>
              <a:ext uri="{FF2B5EF4-FFF2-40B4-BE49-F238E27FC236}">
                <a16:creationId xmlns:a16="http://schemas.microsoft.com/office/drawing/2014/main" id="{1A54F922-1BE1-D749-BF72-0CC85CB84CA4}"/>
              </a:ext>
            </a:extLst>
          </p:cNvPr>
          <p:cNvSpPr/>
          <p:nvPr/>
        </p:nvSpPr>
        <p:spPr>
          <a:xfrm>
            <a:off x="6096000" y="3429000"/>
            <a:ext cx="5384009" cy="1862048"/>
          </a:xfrm>
          <a:prstGeom prst="rect">
            <a:avLst/>
          </a:prstGeom>
          <a:solidFill>
            <a:schemeClr val="accent4">
              <a:lumMod val="20000"/>
              <a:lumOff val="80000"/>
            </a:schemeClr>
          </a:solidFill>
          <a:ln w="88900">
            <a:solidFill>
              <a:schemeClr val="accent4">
                <a:lumMod val="50000"/>
              </a:schemeClr>
            </a:solidFill>
          </a:ln>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a:ln w="0"/>
                <a:solidFill>
                  <a:srgbClr val="FFC000">
                    <a:lumMod val="75000"/>
                  </a:srgbClr>
                </a:solidFill>
                <a:effectLst>
                  <a:outerShdw blurRad="50800" dist="38100" dir="2700000" algn="tl" rotWithShape="0">
                    <a:prstClr val="black">
                      <a:alpha val="40000"/>
                    </a:prstClr>
                  </a:outerShdw>
                </a:effectLst>
                <a:uLnTx/>
                <a:uFillTx/>
                <a:latin typeface="Baskerville Old Face" panose="02020602080505020303" pitchFamily="18" charset="77"/>
                <a:ea typeface="+mn-ea"/>
                <a:cs typeface="Farisi" pitchFamily="2" charset="-78"/>
              </a:rPr>
              <a:t>STORY</a:t>
            </a:r>
          </a:p>
        </p:txBody>
      </p:sp>
      <p:cxnSp>
        <p:nvCxnSpPr>
          <p:cNvPr id="6" name="Straight Connector 5">
            <a:extLst>
              <a:ext uri="{FF2B5EF4-FFF2-40B4-BE49-F238E27FC236}">
                <a16:creationId xmlns:a16="http://schemas.microsoft.com/office/drawing/2014/main" id="{1EC7C948-AFB8-4348-8A40-A3573D835161}"/>
              </a:ext>
            </a:extLst>
          </p:cNvPr>
          <p:cNvCxnSpPr/>
          <p:nvPr/>
        </p:nvCxnSpPr>
        <p:spPr>
          <a:xfrm>
            <a:off x="1603948" y="3267856"/>
            <a:ext cx="10028419" cy="0"/>
          </a:xfrm>
          <a:prstGeom prst="line">
            <a:avLst/>
          </a:prstGeom>
          <a:ln w="101600" cmpd="thickThi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6583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4188540" y="1166842"/>
            <a:ext cx="7698660" cy="3785652"/>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8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 wickedness of man was great on the earth, and that every intent of the thoughts of his heart was only evil continually. (Gen. 6:5) </a:t>
            </a:r>
            <a:endParaRPr kumimoji="0" lang="en-US" sz="4800" i="0" u="none" strike="noStrike" kern="1200" cap="none" spc="0" normalizeH="0" baseline="0" noProof="0" dirty="0">
              <a:ln w="0"/>
              <a:solidFill>
                <a:schemeClr val="accent1">
                  <a:lumMod val="50000"/>
                </a:schemeClr>
              </a:solidFill>
              <a:effectLst>
                <a:outerShdw blurRad="50800" dist="38100" dir="2700000" algn="tl" rotWithShape="0">
                  <a:prstClr val="black">
                    <a:alpha val="40000"/>
                  </a:prstClr>
                </a:outerShdw>
              </a:effectLst>
              <a:uLnTx/>
              <a:uFillTx/>
              <a:latin typeface="Arial Nova" panose="020B0504020202020204" pitchFamily="34" charset="0"/>
              <a:cs typeface="Farisi" pitchFamily="2" charset="-78"/>
            </a:endParaRPr>
          </a:p>
        </p:txBody>
      </p:sp>
    </p:spTree>
    <p:extLst>
      <p:ext uri="{BB962C8B-B14F-4D97-AF65-F5344CB8AC3E}">
        <p14:creationId xmlns:p14="http://schemas.microsoft.com/office/powerpoint/2010/main" val="1639853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3898232" y="589327"/>
            <a:ext cx="8085221" cy="5262979"/>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8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Then God said to Noah, "The end of all flesh has come before Me; for the earth is filled with violence because of them; and behold, I am about to destroy them with the earth. (Gen. 6:13)</a:t>
            </a:r>
          </a:p>
        </p:txBody>
      </p:sp>
    </p:spTree>
    <p:extLst>
      <p:ext uri="{BB962C8B-B14F-4D97-AF65-F5344CB8AC3E}">
        <p14:creationId xmlns:p14="http://schemas.microsoft.com/office/powerpoint/2010/main" val="61010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4211053" y="589327"/>
            <a:ext cx="7772400" cy="5262979"/>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8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But God remembered Noah and all the beasts and all the cattle that were with him in the ark; and God caused a wind to pass over the earth, and the water subsided. (Gen. 8:1)</a:t>
            </a:r>
          </a:p>
        </p:txBody>
      </p:sp>
    </p:spTree>
    <p:extLst>
      <p:ext uri="{BB962C8B-B14F-4D97-AF65-F5344CB8AC3E}">
        <p14:creationId xmlns:p14="http://schemas.microsoft.com/office/powerpoint/2010/main" val="3487098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54AED-2A3A-DF41-987A-6C3DFD9F33A5}"/>
              </a:ext>
            </a:extLst>
          </p:cNvPr>
          <p:cNvSpPr/>
          <p:nvPr/>
        </p:nvSpPr>
        <p:spPr>
          <a:xfrm>
            <a:off x="585316" y="1348008"/>
            <a:ext cx="9280580" cy="1754326"/>
          </a:xfrm>
          <a:prstGeom prst="rect">
            <a:avLst/>
          </a:prstGeom>
          <a:solidFill>
            <a:schemeClr val="bg1"/>
          </a:solidFill>
        </p:spPr>
        <p:txBody>
          <a:bodyPr wrap="square" lIns="91440" tIns="45720" rIns="91440" bIns="45720">
            <a:spAutoFit/>
          </a:bodyPr>
          <a:lstStyle/>
          <a:p>
            <a:pPr lvl="0">
              <a:defRPr/>
            </a:pPr>
            <a:r>
              <a:rPr lang="en-US" sz="5400" b="1"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1. </a:t>
            </a:r>
            <a:r>
              <a:rPr lang="en-US" sz="5400" b="1" u="sng"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Righteousness</a:t>
            </a:r>
            <a:r>
              <a:rPr lang="en-US" sz="5400" b="1"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 is Revealed in </a:t>
            </a:r>
            <a:r>
              <a:rPr lang="en-US" sz="5400" b="1" u="sng" dirty="0">
                <a:ln w="0"/>
                <a:solidFill>
                  <a:schemeClr val="accent1">
                    <a:lumMod val="50000"/>
                  </a:schemeClr>
                </a:solidFill>
                <a:effectLst>
                  <a:outerShdw blurRad="50800" dist="38100" dir="2700000" algn="tl" rotWithShape="0">
                    <a:prstClr val="black">
                      <a:alpha val="40000"/>
                    </a:prstClr>
                  </a:outerShdw>
                </a:effectLst>
                <a:latin typeface="Athelas" panose="02000503000000020003" pitchFamily="2" charset="77"/>
                <a:cs typeface="APPLE CHANCERY" panose="03020702040506060504" pitchFamily="66" charset="-79"/>
              </a:rPr>
              <a:t>Obedience</a:t>
            </a:r>
          </a:p>
        </p:txBody>
      </p:sp>
      <p:cxnSp>
        <p:nvCxnSpPr>
          <p:cNvPr id="6" name="Straight Connector 5">
            <a:extLst>
              <a:ext uri="{FF2B5EF4-FFF2-40B4-BE49-F238E27FC236}">
                <a16:creationId xmlns:a16="http://schemas.microsoft.com/office/drawing/2014/main" id="{1EC7C948-AFB8-4348-8A40-A3573D835161}"/>
              </a:ext>
            </a:extLst>
          </p:cNvPr>
          <p:cNvCxnSpPr>
            <a:cxnSpLocks/>
          </p:cNvCxnSpPr>
          <p:nvPr/>
        </p:nvCxnSpPr>
        <p:spPr>
          <a:xfrm>
            <a:off x="585316" y="3465916"/>
            <a:ext cx="10868747" cy="0"/>
          </a:xfrm>
          <a:prstGeom prst="line">
            <a:avLst/>
          </a:prstGeom>
          <a:ln w="101600" cmpd="thickThi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765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128096"/>
            <a:ext cx="11169316" cy="6601807"/>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The LORD was sorry that He had made man on the earth, and He was grieved in His heart. The LORD said, "I will blot out man whom I have created from the face of the land, from man to animals to creeping things and to birds of the sky; for I am sorry that I have made them." But Noah found favor in the eyes of the LORD. (Gen. 6:6-8)</a:t>
            </a:r>
          </a:p>
        </p:txBody>
      </p:sp>
    </p:spTree>
    <p:extLst>
      <p:ext uri="{BB962C8B-B14F-4D97-AF65-F5344CB8AC3E}">
        <p14:creationId xmlns:p14="http://schemas.microsoft.com/office/powerpoint/2010/main" val="2919365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1213008"/>
            <a:ext cx="11169316" cy="4431983"/>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Now the earth was corrupt in the sight of God, and the earth was filled with violence. God looked on the earth, and behold, it was corrupt; for all flesh had corrupted their way upon the earth. (Gen. 6:11-12)</a:t>
            </a:r>
          </a:p>
        </p:txBody>
      </p:sp>
    </p:spTree>
    <p:extLst>
      <p:ext uri="{BB962C8B-B14F-4D97-AF65-F5344CB8AC3E}">
        <p14:creationId xmlns:p14="http://schemas.microsoft.com/office/powerpoint/2010/main" val="2066258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54F922-1BE1-D749-BF72-0CC85CB84CA4}"/>
              </a:ext>
            </a:extLst>
          </p:cNvPr>
          <p:cNvSpPr/>
          <p:nvPr/>
        </p:nvSpPr>
        <p:spPr>
          <a:xfrm>
            <a:off x="511342" y="489734"/>
            <a:ext cx="11169316" cy="5878532"/>
          </a:xfrm>
          <a:prstGeom prst="rect">
            <a:avLst/>
          </a:prstGeom>
          <a:solidFill>
            <a:schemeClr val="bg1"/>
          </a:solidFill>
          <a:ln w="88900">
            <a:solidFill>
              <a:schemeClr val="accent4">
                <a:lumMod val="50000"/>
              </a:schemeClr>
            </a:solidFill>
          </a:ln>
        </p:spPr>
        <p:txBody>
          <a:bodyPr wrap="square" lIns="91440" tIns="45720" rIns="91440" bIns="45720">
            <a:spAutoFit/>
          </a:bodyPr>
          <a:lstStyle/>
          <a:p>
            <a:pPr lvl="0" algn="ctr">
              <a:defRPr/>
            </a:pPr>
            <a:r>
              <a:rPr lang="en-US" sz="4700" dirty="0">
                <a:ln w="0"/>
                <a:solidFill>
                  <a:schemeClr val="accent1">
                    <a:lumMod val="50000"/>
                  </a:schemeClr>
                </a:solidFill>
                <a:effectLst>
                  <a:outerShdw blurRad="50800" dist="38100" dir="2700000" algn="tl" rotWithShape="0">
                    <a:prstClr val="black">
                      <a:alpha val="40000"/>
                    </a:prstClr>
                  </a:outerShdw>
                </a:effectLst>
                <a:latin typeface="Arial Nova" panose="020B0504020202020204" pitchFamily="34" charset="0"/>
                <a:cs typeface="Farisi" pitchFamily="2" charset="-78"/>
              </a:rPr>
              <a:t>"Make for yourself an ark of gopher wood; you shall make the ark with rooms, and shall cover it inside and out with pitch. "This is how you shall make it: the length of the ark three hundred cubits, its breadth fifty cubits, and its height thirty cubits. "You shall make a window for the ark ... (Gen. 6:14-16)</a:t>
            </a:r>
          </a:p>
        </p:txBody>
      </p:sp>
    </p:spTree>
    <p:extLst>
      <p:ext uri="{BB962C8B-B14F-4D97-AF65-F5344CB8AC3E}">
        <p14:creationId xmlns:p14="http://schemas.microsoft.com/office/powerpoint/2010/main" val="2120457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1078</TotalTime>
  <Words>972</Words>
  <Application>Microsoft Macintosh PowerPoint</Application>
  <PresentationFormat>Widescreen</PresentationFormat>
  <Paragraphs>27</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APPLE CHANCERY</vt:lpstr>
      <vt:lpstr>APPLE CHANCERY</vt:lpstr>
      <vt:lpstr>Arial</vt:lpstr>
      <vt:lpstr>Arial Nova</vt:lpstr>
      <vt:lpstr>Athelas</vt:lpstr>
      <vt:lpstr>Baskerville Old Face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MORTON</dc:creator>
  <cp:lastModifiedBy>NATHAN MORTON</cp:lastModifiedBy>
  <cp:revision>3</cp:revision>
  <dcterms:created xsi:type="dcterms:W3CDTF">2021-08-05T22:42:23Z</dcterms:created>
  <dcterms:modified xsi:type="dcterms:W3CDTF">2021-08-18T20:37:58Z</dcterms:modified>
</cp:coreProperties>
</file>