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1" r:id="rId5"/>
    <p:sldId id="262" r:id="rId6"/>
    <p:sldId id="263" r:id="rId7"/>
    <p:sldId id="260" r:id="rId8"/>
    <p:sldId id="264" r:id="rId9"/>
    <p:sldId id="265" r:id="rId10"/>
    <p:sldId id="266" r:id="rId11"/>
    <p:sldId id="267" r:id="rId12"/>
    <p:sldId id="268" r:id="rId13"/>
    <p:sldId id="269" r:id="rId14"/>
    <p:sldId id="270" r:id="rId15"/>
    <p:sldId id="271" r:id="rId16"/>
    <p:sldId id="22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snapToObjects="1">
      <p:cViewPr varScale="1">
        <p:scale>
          <a:sx n="109" d="100"/>
          <a:sy n="109" d="100"/>
        </p:scale>
        <p:origin x="5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D9548-77E3-4E44-A4F3-A346EAFC5AEB}" type="datetimeFigureOut">
              <a:rPr lang="en-US" smtClean="0"/>
              <a:t>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BDC18-10CB-B443-8033-C61F18CBC17C}" type="slidenum">
              <a:rPr lang="en-US" smtClean="0"/>
              <a:t>‹#›</a:t>
            </a:fld>
            <a:endParaRPr lang="en-US"/>
          </a:p>
        </p:txBody>
      </p:sp>
    </p:spTree>
    <p:extLst>
      <p:ext uri="{BB962C8B-B14F-4D97-AF65-F5344CB8AC3E}">
        <p14:creationId xmlns:p14="http://schemas.microsoft.com/office/powerpoint/2010/main" val="118449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7DD3-0455-9648-A311-2D6577F58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6217DA-A805-CC40-A071-E47695643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07E2DB-6C22-1340-8EDE-368C1605584F}"/>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5" name="Footer Placeholder 4">
            <a:extLst>
              <a:ext uri="{FF2B5EF4-FFF2-40B4-BE49-F238E27FC236}">
                <a16:creationId xmlns:a16="http://schemas.microsoft.com/office/drawing/2014/main" id="{580C1B67-C91C-1449-A922-9CBEEE315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132AE-397B-E349-AB68-67387729EC8B}"/>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46230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E803-0AEE-484D-830D-296C38F0FA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A9555-8078-C546-AFF9-3BFB6B9C3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71234-0457-084C-B17A-E57B66AA5B0F}"/>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5" name="Footer Placeholder 4">
            <a:extLst>
              <a:ext uri="{FF2B5EF4-FFF2-40B4-BE49-F238E27FC236}">
                <a16:creationId xmlns:a16="http://schemas.microsoft.com/office/drawing/2014/main" id="{DE38768E-AB8A-1E4E-9B96-F089A8D1D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CF40-1E7F-6E46-85DF-98E8FE54DAC7}"/>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180741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686EC-E8C6-3E4C-80FA-4D16662799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8A97C-D984-EF46-9927-80344DB088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44E83-D162-A249-A655-BC3372A0D1A5}"/>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5" name="Footer Placeholder 4">
            <a:extLst>
              <a:ext uri="{FF2B5EF4-FFF2-40B4-BE49-F238E27FC236}">
                <a16:creationId xmlns:a16="http://schemas.microsoft.com/office/drawing/2014/main" id="{4F0CE68D-C489-4345-A733-6ABBE27D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A2A1A-2CD2-8440-B78B-F8B121F21AC4}"/>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49116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1605-9C94-5746-A641-BEADBD90E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FFF07-E3FC-B140-9AD4-9124C00C9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65719-2F12-C54C-8FAE-E604DA13A884}"/>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5" name="Footer Placeholder 4">
            <a:extLst>
              <a:ext uri="{FF2B5EF4-FFF2-40B4-BE49-F238E27FC236}">
                <a16:creationId xmlns:a16="http://schemas.microsoft.com/office/drawing/2014/main" id="{6C28C234-3183-454C-B18F-E8D903476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D781D-64E1-3B4A-87FA-3D7B0A6B94E0}"/>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3837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8605-B33B-E948-9525-56FFDEE5B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E31E5-031A-FB43-90B4-3C164FFB0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649EB5-6F73-5246-B382-660F9111EBDB}"/>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5" name="Footer Placeholder 4">
            <a:extLst>
              <a:ext uri="{FF2B5EF4-FFF2-40B4-BE49-F238E27FC236}">
                <a16:creationId xmlns:a16="http://schemas.microsoft.com/office/drawing/2014/main" id="{C87DA567-D67C-614F-954D-9C05BC0D2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2CCE-0AD1-EB49-BF98-3944D5CEF228}"/>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79590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4D63-ACBE-014B-9656-1EC6E15FF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95F2D-2F17-144F-9BAA-F914BCD8E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57184-62A5-9C4E-ACE1-C1D6ABAD33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7D543-9991-9141-ADF6-ABFDE7B39122}"/>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6" name="Footer Placeholder 5">
            <a:extLst>
              <a:ext uri="{FF2B5EF4-FFF2-40B4-BE49-F238E27FC236}">
                <a16:creationId xmlns:a16="http://schemas.microsoft.com/office/drawing/2014/main" id="{FE49160C-5ADE-894D-A2BF-F759CC81A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D63AF-6306-3A41-B52F-833EC32489B1}"/>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88761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25AC-A54D-324B-946A-3FB88955E4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AC3AF-E074-9348-BDAB-D0E66B6D3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433671-D891-D44A-AD8D-355290403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19DF4-EA99-764B-9A83-CC2716736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90C07-F395-CC42-B10D-7C0B40AD9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E374C-D91C-9C4C-AE98-A665B4AFCA55}"/>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8" name="Footer Placeholder 7">
            <a:extLst>
              <a:ext uri="{FF2B5EF4-FFF2-40B4-BE49-F238E27FC236}">
                <a16:creationId xmlns:a16="http://schemas.microsoft.com/office/drawing/2014/main" id="{40F47158-91DD-214E-99A2-551303A96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D9ED24-6CA9-FD48-8E52-862B39B07208}"/>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111688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74EE-6111-5C4F-B381-3535625D3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E7359-992A-564C-BE04-BF2DF06E3E8E}"/>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4" name="Footer Placeholder 3">
            <a:extLst>
              <a:ext uri="{FF2B5EF4-FFF2-40B4-BE49-F238E27FC236}">
                <a16:creationId xmlns:a16="http://schemas.microsoft.com/office/drawing/2014/main" id="{F3F9162E-12C5-554D-8592-F06318367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615AF6-5C7C-5B4F-B8AE-B8D43682A469}"/>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339910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2178A-FF2D-354D-B845-852C4DAD1809}"/>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3" name="Footer Placeholder 2">
            <a:extLst>
              <a:ext uri="{FF2B5EF4-FFF2-40B4-BE49-F238E27FC236}">
                <a16:creationId xmlns:a16="http://schemas.microsoft.com/office/drawing/2014/main" id="{E38EDA6C-AA94-D446-AE38-49E35FF27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ECA9F-9A49-9D49-874B-F83279C2A019}"/>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172106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F67C-3FCE-0A46-8FC4-1B7A9826D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A4856B-7E87-5148-827E-EACC4717C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DCBEEA-07BF-6D4A-A91C-87BDE850F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D77B3-688A-4E41-9DEC-50A6C9E66FF6}"/>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6" name="Footer Placeholder 5">
            <a:extLst>
              <a:ext uri="{FF2B5EF4-FFF2-40B4-BE49-F238E27FC236}">
                <a16:creationId xmlns:a16="http://schemas.microsoft.com/office/drawing/2014/main" id="{BA53E060-5FF5-E943-8063-F94E84E94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527A6-1572-AB46-85E5-2C0C72ED96B2}"/>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345907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E6FB-9E10-AC44-8088-166BA7036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80D365-364B-824C-A706-702C3A5C0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B75961-5FDA-674D-987B-E23B938FC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6FD8F-5765-154E-AD6E-1B5537FD22A8}"/>
              </a:ext>
            </a:extLst>
          </p:cNvPr>
          <p:cNvSpPr>
            <a:spLocks noGrp="1"/>
          </p:cNvSpPr>
          <p:nvPr>
            <p:ph type="dt" sz="half" idx="10"/>
          </p:nvPr>
        </p:nvSpPr>
        <p:spPr/>
        <p:txBody>
          <a:bodyPr/>
          <a:lstStyle/>
          <a:p>
            <a:fld id="{5E319370-E015-DB43-93D5-59AE5EE9F904}" type="datetimeFigureOut">
              <a:rPr lang="en-US" smtClean="0"/>
              <a:t>11/7/21</a:t>
            </a:fld>
            <a:endParaRPr lang="en-US"/>
          </a:p>
        </p:txBody>
      </p:sp>
      <p:sp>
        <p:nvSpPr>
          <p:cNvPr id="6" name="Footer Placeholder 5">
            <a:extLst>
              <a:ext uri="{FF2B5EF4-FFF2-40B4-BE49-F238E27FC236}">
                <a16:creationId xmlns:a16="http://schemas.microsoft.com/office/drawing/2014/main" id="{CE9E892E-9884-2E41-B13B-F1D1FBBBF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4DB00-868F-4444-8FD2-A91862E7DFF4}"/>
              </a:ext>
            </a:extLst>
          </p:cNvPr>
          <p:cNvSpPr>
            <a:spLocks noGrp="1"/>
          </p:cNvSpPr>
          <p:nvPr>
            <p:ph type="sldNum" sz="quarter" idx="12"/>
          </p:nvPr>
        </p:nvSpPr>
        <p:spPr/>
        <p:txBody>
          <a:bodyPr/>
          <a:lstStyle/>
          <a:p>
            <a:fld id="{9DBDAE07-71A7-BA45-A7E8-C3B1BEF00660}" type="slidenum">
              <a:rPr lang="en-US" smtClean="0"/>
              <a:t>‹#›</a:t>
            </a:fld>
            <a:endParaRPr lang="en-US"/>
          </a:p>
        </p:txBody>
      </p:sp>
    </p:spTree>
    <p:extLst>
      <p:ext uri="{BB962C8B-B14F-4D97-AF65-F5344CB8AC3E}">
        <p14:creationId xmlns:p14="http://schemas.microsoft.com/office/powerpoint/2010/main" val="232958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756AD-745A-4547-AC7D-428F848111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0B28D-C08D-514E-8921-4B3541598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444D9-231E-2E44-BFE5-7BA1C7F4B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19370-E015-DB43-93D5-59AE5EE9F904}" type="datetimeFigureOut">
              <a:rPr lang="en-US" smtClean="0"/>
              <a:t>11/7/21</a:t>
            </a:fld>
            <a:endParaRPr lang="en-US"/>
          </a:p>
        </p:txBody>
      </p:sp>
      <p:sp>
        <p:nvSpPr>
          <p:cNvPr id="5" name="Footer Placeholder 4">
            <a:extLst>
              <a:ext uri="{FF2B5EF4-FFF2-40B4-BE49-F238E27FC236}">
                <a16:creationId xmlns:a16="http://schemas.microsoft.com/office/drawing/2014/main" id="{0D851160-2D85-D745-9842-D19551498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CE37C7-4E79-B747-8E55-68437E2B7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DAE07-71A7-BA45-A7E8-C3B1BEF00660}" type="slidenum">
              <a:rPr lang="en-US" smtClean="0"/>
              <a:t>‹#›</a:t>
            </a:fld>
            <a:endParaRPr lang="en-US"/>
          </a:p>
        </p:txBody>
      </p:sp>
    </p:spTree>
    <p:extLst>
      <p:ext uri="{BB962C8B-B14F-4D97-AF65-F5344CB8AC3E}">
        <p14:creationId xmlns:p14="http://schemas.microsoft.com/office/powerpoint/2010/main" val="1619205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091649" y="1059542"/>
            <a:ext cx="10008702" cy="5401479"/>
          </a:xfrm>
          <a:prstGeom prst="rect">
            <a:avLst/>
          </a:prstGeom>
          <a:solidFill>
            <a:schemeClr val="tx1">
              <a:alpha val="54895"/>
            </a:schemeClr>
          </a:solidFill>
        </p:spPr>
        <p:txBody>
          <a:bodyPr wrap="none" lIns="91440" tIns="45720" rIns="91440" bIns="45720">
            <a:spAutoFit/>
          </a:bodyPr>
          <a:lstStyle/>
          <a:p>
            <a:r>
              <a:rPr lang="en-US" sz="11500" b="1" cap="none" spc="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F</a:t>
            </a:r>
            <a:r>
              <a:rPr lang="en-US" sz="8000" b="0" cap="none" spc="0" dirty="0">
                <a:ln w="0"/>
                <a:solidFill>
                  <a:schemeClr val="bg1">
                    <a:lumMod val="85000"/>
                  </a:schemeClr>
                </a:solidFill>
                <a:effectLst>
                  <a:outerShdw blurRad="50800" dist="38100" dir="2700000" algn="tl" rotWithShape="0">
                    <a:prstClr val="black">
                      <a:alpha val="40000"/>
                    </a:prstClr>
                  </a:outerShdw>
                </a:effectLst>
              </a:rPr>
              <a:t>orgiveness</a:t>
            </a:r>
          </a:p>
          <a:p>
            <a:r>
              <a:rPr lang="en-US" sz="8000" dirty="0">
                <a:ln w="0"/>
                <a:solidFill>
                  <a:schemeClr val="bg1"/>
                </a:solidFill>
                <a:effectLst>
                  <a:outerShdw blurRad="50800" dist="38100" dir="2700000" algn="tl" rotWithShape="0">
                    <a:prstClr val="black">
                      <a:alpha val="40000"/>
                    </a:prstClr>
                  </a:outerShdw>
                </a:effectLst>
              </a:rPr>
              <a:t>			</a:t>
            </a:r>
            <a:r>
              <a:rPr lang="en-US" sz="11500" b="1"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A</a:t>
            </a:r>
            <a:r>
              <a:rPr lang="en-US" sz="8000" dirty="0">
                <a:ln w="0"/>
                <a:solidFill>
                  <a:schemeClr val="bg1">
                    <a:lumMod val="85000"/>
                  </a:schemeClr>
                </a:solidFill>
                <a:effectLst>
                  <a:outerShdw blurRad="50800" dist="38100" dir="2700000" algn="tl" rotWithShape="0">
                    <a:prstClr val="black">
                      <a:alpha val="40000"/>
                    </a:prstClr>
                  </a:outerShdw>
                </a:effectLst>
              </a:rPr>
              <a:t>nger</a:t>
            </a:r>
          </a:p>
          <a:p>
            <a:r>
              <a:rPr lang="en-US" sz="8000" b="0" cap="none" spc="0" dirty="0">
                <a:ln w="0"/>
                <a:solidFill>
                  <a:schemeClr val="bg1"/>
                </a:solidFill>
                <a:effectLst>
                  <a:outerShdw blurRad="50800" dist="38100" dir="2700000" algn="tl" rotWithShape="0">
                    <a:prstClr val="black">
                      <a:alpha val="40000"/>
                    </a:prstClr>
                  </a:outerShdw>
                </a:effectLst>
              </a:rPr>
              <a:t>					</a:t>
            </a:r>
            <a:r>
              <a:rPr lang="en-US" sz="11500" b="1" cap="none" spc="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R</a:t>
            </a:r>
            <a:r>
              <a:rPr lang="en-US" sz="8000" b="0" cap="none" spc="0" dirty="0">
                <a:ln w="0"/>
                <a:solidFill>
                  <a:schemeClr val="bg1">
                    <a:lumMod val="85000"/>
                  </a:schemeClr>
                </a:solidFill>
                <a:effectLst>
                  <a:outerShdw blurRad="50800" dist="38100" dir="2700000" algn="tl" rotWithShape="0">
                    <a:prstClr val="black">
                      <a:alpha val="40000"/>
                    </a:prstClr>
                  </a:outerShdw>
                </a:effectLst>
              </a:rPr>
              <a:t>estoration</a:t>
            </a:r>
          </a:p>
        </p:txBody>
      </p:sp>
    </p:spTree>
    <p:extLst>
      <p:ext uri="{BB962C8B-B14F-4D97-AF65-F5344CB8AC3E}">
        <p14:creationId xmlns:p14="http://schemas.microsoft.com/office/powerpoint/2010/main" val="94642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3505"/>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393371" y="810127"/>
            <a:ext cx="10624457" cy="830997"/>
          </a:xfrm>
          <a:prstGeom prst="rect">
            <a:avLst/>
          </a:prstGeom>
          <a:solidFill>
            <a:schemeClr val="tx1"/>
          </a:solidFill>
        </p:spPr>
        <p:txBody>
          <a:bodyPr wrap="square" lIns="91440" tIns="45720" rIns="91440" bIns="45720">
            <a:spAutoFit/>
          </a:bodyPr>
          <a:lstStyle/>
          <a:p>
            <a:pPr algn="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 Know Who Is Helped By Forgiveness</a:t>
            </a:r>
          </a:p>
        </p:txBody>
      </p:sp>
      <p:sp>
        <p:nvSpPr>
          <p:cNvPr id="5" name="Rectangle 4">
            <a:extLst>
              <a:ext uri="{FF2B5EF4-FFF2-40B4-BE49-F238E27FC236}">
                <a16:creationId xmlns:a16="http://schemas.microsoft.com/office/drawing/2014/main" id="{A8854F9C-0D0C-C14C-9A69-2F6D477F8CB4}"/>
              </a:ext>
            </a:extLst>
          </p:cNvPr>
          <p:cNvSpPr/>
          <p:nvPr/>
        </p:nvSpPr>
        <p:spPr>
          <a:xfrm>
            <a:off x="428398" y="4820872"/>
            <a:ext cx="11335203" cy="1569660"/>
          </a:xfrm>
          <a:prstGeom prst="rect">
            <a:avLst/>
          </a:prstGeom>
          <a:solidFill>
            <a:schemeClr val="tx1">
              <a:alpha val="54895"/>
            </a:schemeClr>
          </a:solidFill>
        </p:spPr>
        <p:txBody>
          <a:bodyPr wrap="square" lIns="91440" tIns="45720" rIns="91440" bIns="45720">
            <a:spAutoFit/>
          </a:bodyPr>
          <a:lstStyle/>
          <a:p>
            <a:pPr algn="ct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U</a:t>
            </a:r>
            <a:r>
              <a:rPr lang="en-US" sz="4800" cap="none" spc="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nforgiveness is a chain that binds us to those to whom we are unwilling to forgive. </a:t>
            </a:r>
          </a:p>
        </p:txBody>
      </p:sp>
    </p:spTree>
    <p:extLst>
      <p:ext uri="{BB962C8B-B14F-4D97-AF65-F5344CB8AC3E}">
        <p14:creationId xmlns:p14="http://schemas.microsoft.com/office/powerpoint/2010/main" val="295334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059031" y="1241208"/>
            <a:ext cx="10073937" cy="3785652"/>
          </a:xfrm>
          <a:prstGeom prst="rect">
            <a:avLst/>
          </a:prstGeom>
          <a:solidFill>
            <a:schemeClr val="tx1">
              <a:alpha val="54895"/>
            </a:schemeClr>
          </a:solidFill>
        </p:spPr>
        <p:txBody>
          <a:bodyPr wrap="square" lIns="91440" tIns="45720" rIns="91440" bIns="45720">
            <a:spAutoFit/>
          </a:bodyPr>
          <a:lstStyle/>
          <a:p>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Moreover, Absalom would say, “Oh that one would appoint me judge in the land, then every man who has any suit or cause could come to me and I would give him justice.” (2 Sam. 15:4)</a:t>
            </a:r>
          </a:p>
        </p:txBody>
      </p:sp>
    </p:spTree>
    <p:extLst>
      <p:ext uri="{BB962C8B-B14F-4D97-AF65-F5344CB8AC3E}">
        <p14:creationId xmlns:p14="http://schemas.microsoft.com/office/powerpoint/2010/main" val="380882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059031" y="612844"/>
            <a:ext cx="10073937" cy="5632311"/>
          </a:xfrm>
          <a:prstGeom prst="rect">
            <a:avLst/>
          </a:prstGeom>
          <a:solidFill>
            <a:schemeClr val="tx1">
              <a:alpha val="54895"/>
            </a:schemeClr>
          </a:solidFill>
        </p:spPr>
        <p:txBody>
          <a:bodyPr wrap="square" lIns="91440" tIns="45720" rIns="91440" bIns="45720">
            <a:spAutoFit/>
          </a:bodyPr>
          <a:lstStyle/>
          <a:p>
            <a:pPr>
              <a:spcBef>
                <a:spcPts val="1800"/>
              </a:spcBef>
              <a:spcAft>
                <a:spcPts val="1800"/>
              </a:spcAft>
            </a:pP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Four levels of supposed forgiveness</a:t>
            </a:r>
          </a:p>
          <a:p>
            <a:pPr marL="2057400" lvl="3" indent="-685800">
              <a:spcBef>
                <a:spcPts val="1800"/>
              </a:spcBef>
              <a:spcAft>
                <a:spcPts val="1800"/>
              </a:spcAft>
              <a:buFont typeface="Arial" panose="020B0604020202020204" pitchFamily="34" charset="0"/>
              <a:buChar char="•"/>
            </a:pP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Indifferent forgiveness</a:t>
            </a:r>
          </a:p>
          <a:p>
            <a:pPr marL="2057400" lvl="3" indent="-685800">
              <a:spcBef>
                <a:spcPts val="1800"/>
              </a:spcBef>
              <a:spcAft>
                <a:spcPts val="1800"/>
              </a:spcAft>
              <a:buFont typeface="Arial" panose="020B0604020202020204" pitchFamily="34" charset="0"/>
              <a:buChar char="•"/>
            </a:pP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Passive aggressive forgiveness</a:t>
            </a:r>
          </a:p>
          <a:p>
            <a:pPr marL="2057400" lvl="3" indent="-685800">
              <a:spcBef>
                <a:spcPts val="1800"/>
              </a:spcBef>
              <a:spcAft>
                <a:spcPts val="1800"/>
              </a:spcAft>
              <a:buFont typeface="Arial" panose="020B0604020202020204" pitchFamily="34" charset="0"/>
              <a:buChar char="•"/>
            </a:pP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Unanswered forgiveness</a:t>
            </a:r>
          </a:p>
          <a:p>
            <a:pPr marL="2057400" lvl="3" indent="-685800">
              <a:spcBef>
                <a:spcPts val="1800"/>
              </a:spcBef>
              <a:spcAft>
                <a:spcPts val="1800"/>
              </a:spcAft>
              <a:buFont typeface="Arial" panose="020B0604020202020204" pitchFamily="34" charset="0"/>
              <a:buChar char="•"/>
            </a:pP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Full forgiveness </a:t>
            </a:r>
          </a:p>
        </p:txBody>
      </p:sp>
    </p:spTree>
    <p:extLst>
      <p:ext uri="{BB962C8B-B14F-4D97-AF65-F5344CB8AC3E}">
        <p14:creationId xmlns:p14="http://schemas.microsoft.com/office/powerpoint/2010/main" val="30290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3505"/>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972920" y="746345"/>
            <a:ext cx="10073937" cy="830997"/>
          </a:xfrm>
          <a:prstGeom prst="rect">
            <a:avLst/>
          </a:prstGeom>
          <a:solidFill>
            <a:schemeClr val="tx1"/>
          </a:solidFill>
        </p:spPr>
        <p:txBody>
          <a:bodyPr wrap="square" lIns="91440" tIns="45720" rIns="91440" bIns="45720">
            <a:spAutoFit/>
          </a:bodyPr>
          <a:lstStyle/>
          <a:p>
            <a:pPr algn="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 Recognize What Forgiveness is Not</a:t>
            </a:r>
          </a:p>
        </p:txBody>
      </p:sp>
      <p:sp>
        <p:nvSpPr>
          <p:cNvPr id="5" name="Rectangle 4">
            <a:extLst>
              <a:ext uri="{FF2B5EF4-FFF2-40B4-BE49-F238E27FC236}">
                <a16:creationId xmlns:a16="http://schemas.microsoft.com/office/drawing/2014/main" id="{A8854F9C-0D0C-C14C-9A69-2F6D477F8CB4}"/>
              </a:ext>
            </a:extLst>
          </p:cNvPr>
          <p:cNvSpPr/>
          <p:nvPr/>
        </p:nvSpPr>
        <p:spPr>
          <a:xfrm>
            <a:off x="950913" y="1999593"/>
            <a:ext cx="9020402" cy="4708981"/>
          </a:xfrm>
          <a:prstGeom prst="rect">
            <a:avLst/>
          </a:prstGeom>
          <a:solidFill>
            <a:schemeClr val="tx1">
              <a:alpha val="54895"/>
            </a:schemeClr>
          </a:solidFill>
        </p:spPr>
        <p:txBody>
          <a:bodyPr wrap="square" lIns="91440" tIns="45720" rIns="91440" bIns="45720">
            <a:spAutoFit/>
          </a:bodyPr>
          <a:lstStyle/>
          <a:p>
            <a:pPr marL="685800"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Is not approval</a:t>
            </a:r>
          </a:p>
          <a:p>
            <a:pPr marL="685800"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Does not excuse </a:t>
            </a:r>
          </a:p>
          <a:p>
            <a:pPr marL="685800"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Does not justify</a:t>
            </a:r>
          </a:p>
          <a:p>
            <a:pPr marL="685800"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Does not mean reconciliation.</a:t>
            </a:r>
          </a:p>
          <a:p>
            <a:pPr marL="685800"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Isn’t pretending you aren’t hurt.  </a:t>
            </a:r>
          </a:p>
        </p:txBody>
      </p:sp>
    </p:spTree>
    <p:extLst>
      <p:ext uri="{BB962C8B-B14F-4D97-AF65-F5344CB8AC3E}">
        <p14:creationId xmlns:p14="http://schemas.microsoft.com/office/powerpoint/2010/main" val="39363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3505"/>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943891" y="810127"/>
            <a:ext cx="10073937" cy="830997"/>
          </a:xfrm>
          <a:prstGeom prst="rect">
            <a:avLst/>
          </a:prstGeom>
          <a:solidFill>
            <a:schemeClr val="tx1"/>
          </a:solidFill>
        </p:spPr>
        <p:txBody>
          <a:bodyPr wrap="square" lIns="91440" tIns="45720" rIns="91440" bIns="45720">
            <a:spAutoFit/>
          </a:bodyPr>
          <a:lstStyle/>
          <a:p>
            <a:pPr algn="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3. Understand what forgiveness does</a:t>
            </a:r>
          </a:p>
        </p:txBody>
      </p:sp>
      <p:sp>
        <p:nvSpPr>
          <p:cNvPr id="6" name="Rectangle 5">
            <a:extLst>
              <a:ext uri="{FF2B5EF4-FFF2-40B4-BE49-F238E27FC236}">
                <a16:creationId xmlns:a16="http://schemas.microsoft.com/office/drawing/2014/main" id="{E40804CA-7A74-8F41-9E32-84389F2DCC1F}"/>
              </a:ext>
            </a:extLst>
          </p:cNvPr>
          <p:cNvSpPr/>
          <p:nvPr/>
        </p:nvSpPr>
        <p:spPr>
          <a:xfrm>
            <a:off x="965426" y="2667250"/>
            <a:ext cx="10718574" cy="3739485"/>
          </a:xfrm>
          <a:prstGeom prst="rect">
            <a:avLst/>
          </a:prstGeom>
          <a:solidFill>
            <a:schemeClr val="tx1">
              <a:alpha val="54895"/>
            </a:schemeClr>
          </a:solidFill>
        </p:spPr>
        <p:txBody>
          <a:bodyPr wrap="square" lIns="91440" tIns="45720" rIns="91440" bIns="45720">
            <a:spAutoFit/>
          </a:bodyPr>
          <a:lstStyle/>
          <a:p>
            <a:pPr>
              <a:spcBef>
                <a:spcPts val="1800"/>
              </a:spcBef>
            </a:pPr>
            <a:r>
              <a:rPr lang="en-US" sz="4800" b="1" u="sng"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True Forgiveness:</a:t>
            </a:r>
          </a:p>
          <a:p>
            <a:pPr lvl="3">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Releases your claim for vengeance</a:t>
            </a:r>
          </a:p>
          <a:p>
            <a:pPr lvl="3">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Protects your offender </a:t>
            </a:r>
          </a:p>
          <a:p>
            <a:pPr lvl="3">
              <a:spcBef>
                <a:spcPts val="1800"/>
              </a:spcBef>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Protects your own heart</a:t>
            </a:r>
          </a:p>
        </p:txBody>
      </p:sp>
    </p:spTree>
    <p:extLst>
      <p:ext uri="{BB962C8B-B14F-4D97-AF65-F5344CB8AC3E}">
        <p14:creationId xmlns:p14="http://schemas.microsoft.com/office/powerpoint/2010/main" val="26624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3505"/>
            <a:ext cx="12191980" cy="7097485"/>
          </a:xfrm>
          <a:prstGeom prst="rect">
            <a:avLst/>
          </a:prstGeom>
        </p:spPr>
      </p:pic>
      <p:sp>
        <p:nvSpPr>
          <p:cNvPr id="6" name="Rectangle 5">
            <a:extLst>
              <a:ext uri="{FF2B5EF4-FFF2-40B4-BE49-F238E27FC236}">
                <a16:creationId xmlns:a16="http://schemas.microsoft.com/office/drawing/2014/main" id="{E40804CA-7A74-8F41-9E32-84389F2DCC1F}"/>
              </a:ext>
            </a:extLst>
          </p:cNvPr>
          <p:cNvSpPr/>
          <p:nvPr/>
        </p:nvSpPr>
        <p:spPr>
          <a:xfrm>
            <a:off x="130629" y="72750"/>
            <a:ext cx="11930742" cy="6863417"/>
          </a:xfrm>
          <a:prstGeom prst="rect">
            <a:avLst/>
          </a:prstGeom>
          <a:solidFill>
            <a:schemeClr val="tx1">
              <a:alpha val="54895"/>
            </a:schemeClr>
          </a:solidFill>
        </p:spPr>
        <p:txBody>
          <a:bodyPr wrap="square" lIns="91440" tIns="45720" rIns="91440" bIns="45720">
            <a:spAutoFit/>
          </a:bodyPr>
          <a:lstStyle/>
          <a:p>
            <a:pPr>
              <a:spcBef>
                <a:spcPts val="1800"/>
              </a:spcBef>
            </a:pPr>
            <a:r>
              <a:rPr lang="en-US" sz="4400" b="1" cap="all"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In Order to Forgive  </a:t>
            </a:r>
          </a:p>
          <a:p>
            <a:pPr marL="2057400" lvl="3"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Be specific about what/who it is you are forgiving. </a:t>
            </a:r>
          </a:p>
          <a:p>
            <a:pPr marL="2057400" lvl="3"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Be honest about the damage you have suffered. </a:t>
            </a:r>
          </a:p>
          <a:p>
            <a:pPr marL="2057400" lvl="3"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Being free must become more important than being right or vindicated</a:t>
            </a:r>
          </a:p>
          <a:p>
            <a:pPr marL="2057400" lvl="3" indent="-685800">
              <a:spcBef>
                <a:spcPts val="1800"/>
              </a:spcBef>
              <a:buFont typeface="Arial" panose="020B0604020202020204" pitchFamily="34" charset="0"/>
              <a:buChar char="•"/>
            </a:pPr>
            <a:r>
              <a:rPr lang="en-US" sz="48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Be forgiven yourself</a:t>
            </a:r>
          </a:p>
        </p:txBody>
      </p:sp>
    </p:spTree>
    <p:extLst>
      <p:ext uri="{BB962C8B-B14F-4D97-AF65-F5344CB8AC3E}">
        <p14:creationId xmlns:p14="http://schemas.microsoft.com/office/powerpoint/2010/main" val="27730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243374" y="1213009"/>
            <a:ext cx="84673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thelas" panose="02000503000000020003" pitchFamily="2" charset="77"/>
                <a:ea typeface="ＭＳ Ｐゴシック" panose="020B0600070205080204" pitchFamily="34" charset="-128"/>
                <a:cs typeface="+mn-cs"/>
              </a:rPr>
              <a:t>The</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ＭＳ Ｐゴシック" panose="020B0600070205080204" pitchFamily="34" charset="-128"/>
                <a:cs typeface="+mn-cs"/>
              </a:rPr>
              <a:t>   </a:t>
            </a:r>
            <a:r>
              <a:rPr kumimoji="0" lang="en-US" sz="13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ＭＳ Ｐゴシック" panose="020B0600070205080204" pitchFamily="34" charset="-128"/>
                <a:cs typeface="APPLE CHANCERY" panose="03020702040506060504" pitchFamily="66" charset="-79"/>
              </a:rPr>
              <a:t>Eternal</a:t>
            </a:r>
            <a:endParaRPr kumimoji="0" lang="en-US" sz="54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ＭＳ Ｐゴシック" panose="020B0600070205080204" pitchFamily="34" charset="-128"/>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6096000" y="3429000"/>
            <a:ext cx="5384009" cy="1862048"/>
          </a:xfrm>
          <a:prstGeom prst="rect">
            <a:avLst/>
          </a:prstGeom>
          <a:solidFill>
            <a:schemeClr val="accent4">
              <a:lumMod val="20000"/>
              <a:lumOff val="80000"/>
            </a:schemeClr>
          </a:solidFill>
          <a:ln w="88900">
            <a:solidFill>
              <a:schemeClr val="accent4">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Baskerville Old Face" panose="02020602080505020303" pitchFamily="18" charset="77"/>
                <a:ea typeface="ＭＳ Ｐゴシック" panose="020B0600070205080204" pitchFamily="34" charset="-128"/>
                <a:cs typeface="Farisi" pitchFamily="2" charset="-78"/>
              </a:rPr>
              <a:t>STORY</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1603948" y="3267856"/>
            <a:ext cx="10028419" cy="0"/>
          </a:xfrm>
          <a:prstGeom prst="line">
            <a:avLst/>
          </a:prstGeom>
          <a:ln w="101600" cmpd="thickThi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7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941384" y="1190170"/>
            <a:ext cx="10309232" cy="1938992"/>
          </a:xfrm>
          <a:prstGeom prst="rect">
            <a:avLst/>
          </a:prstGeom>
          <a:solidFill>
            <a:schemeClr val="tx1">
              <a:alpha val="54895"/>
            </a:schemeClr>
          </a:solidFill>
        </p:spPr>
        <p:txBody>
          <a:bodyPr wrap="none" lIns="91440" tIns="45720" rIns="91440" bIns="45720">
            <a:spAutoFit/>
          </a:bodyPr>
          <a:lstStyle/>
          <a:p>
            <a:r>
              <a:rPr lang="en-US" sz="12000" cap="none" spc="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How To Forgive</a:t>
            </a:r>
            <a:endParaRPr lang="en-US" sz="12000" cap="none" spc="0" dirty="0">
              <a:ln w="0"/>
              <a:solidFill>
                <a:schemeClr val="bg1">
                  <a:lumMod val="8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7175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69488" y="1166842"/>
            <a:ext cx="9653023" cy="4524315"/>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21</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Then they said to one another, "Truly we are guilty concerning our brother, because we saw the distress of his soul when he pleaded with us, yet we would not listen; therefore, this distress has come upon us."</a:t>
            </a:r>
          </a:p>
        </p:txBody>
      </p:sp>
    </p:spTree>
    <p:extLst>
      <p:ext uri="{BB962C8B-B14F-4D97-AF65-F5344CB8AC3E}">
        <p14:creationId xmlns:p14="http://schemas.microsoft.com/office/powerpoint/2010/main" val="166200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04174" y="428178"/>
            <a:ext cx="9783651" cy="6001643"/>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22</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Reuben answered them, saying, "Did I not tell you, 'Do not sin against the boy'; and you would not listen? Now comes the reckoning for his blood."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23</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They did not know, however, that Joseph understood, for there was an interpreter between them. (Gen. 42:21-23)</a:t>
            </a:r>
          </a:p>
        </p:txBody>
      </p:sp>
    </p:spTree>
    <p:extLst>
      <p:ext uri="{BB962C8B-B14F-4D97-AF65-F5344CB8AC3E}">
        <p14:creationId xmlns:p14="http://schemas.microsoft.com/office/powerpoint/2010/main" val="200396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204174" y="1241208"/>
            <a:ext cx="9783651" cy="3785652"/>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24 </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He turned away from them and wept. But when he returned to them and spoke to them, he took Simeon from them and bound him before their eyes. (Gen. 42:24)</a:t>
            </a:r>
          </a:p>
        </p:txBody>
      </p:sp>
    </p:spTree>
    <p:extLst>
      <p:ext uri="{BB962C8B-B14F-4D97-AF65-F5344CB8AC3E}">
        <p14:creationId xmlns:p14="http://schemas.microsoft.com/office/powerpoint/2010/main" val="196199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783515" y="117693"/>
            <a:ext cx="10494085" cy="6740307"/>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29</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As he lifted his eyes and saw his brother Benjamin, his mother's son, he said, "Is this your youngest brother, of whom you spoke to me?" And he said, "May God be gracious to you, my son."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30</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Joseph hurried out for he was deeply stirred over his brother, and he sought a place to weep; and he entered his chamber and wept there. (Gen. 43:29-30)</a:t>
            </a:r>
          </a:p>
        </p:txBody>
      </p:sp>
    </p:spTree>
    <p:extLst>
      <p:ext uri="{BB962C8B-B14F-4D97-AF65-F5344CB8AC3E}">
        <p14:creationId xmlns:p14="http://schemas.microsoft.com/office/powerpoint/2010/main" val="344825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059031" y="428178"/>
            <a:ext cx="10073937" cy="6001643"/>
          </a:xfrm>
          <a:prstGeom prst="rect">
            <a:avLst/>
          </a:prstGeom>
          <a:solidFill>
            <a:schemeClr val="tx1">
              <a:alpha val="54895"/>
            </a:schemeClr>
          </a:solidFill>
        </p:spPr>
        <p:txBody>
          <a:bodyPr wrap="square" lIns="91440" tIns="45720" rIns="91440" bIns="45720">
            <a:spAutoFit/>
          </a:bodyPr>
          <a:lstStyle/>
          <a:p>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Then Joseph could not control himself before all those who stood by him, and he cried, "Have everyone go out from me." So, there was no man with him when Joseph made himself known to his brothers.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He wept so loudly that the Egyptians heard it, and the household of Pharaoh heard of it. (Gen. 45:1-2)</a:t>
            </a:r>
          </a:p>
        </p:txBody>
      </p:sp>
    </p:spTree>
    <p:extLst>
      <p:ext uri="{BB962C8B-B14F-4D97-AF65-F5344CB8AC3E}">
        <p14:creationId xmlns:p14="http://schemas.microsoft.com/office/powerpoint/2010/main" val="114979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428398" y="1654627"/>
            <a:ext cx="11335203" cy="1569660"/>
          </a:xfrm>
          <a:prstGeom prst="rect">
            <a:avLst/>
          </a:prstGeom>
          <a:solidFill>
            <a:schemeClr val="tx1">
              <a:alpha val="54895"/>
            </a:schemeClr>
          </a:solidFill>
        </p:spPr>
        <p:txBody>
          <a:bodyPr wrap="square" lIns="91440" tIns="45720" rIns="91440" bIns="45720">
            <a:spAutoFit/>
          </a:bodyPr>
          <a:lstStyle/>
          <a:p>
            <a:pPr algn="ctr"/>
            <a:r>
              <a:rPr lang="en-US" sz="4800" cap="none" spc="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rPr>
              <a:t>Unforgiveness in your heart will create distance between you and the Lord</a:t>
            </a:r>
          </a:p>
        </p:txBody>
      </p:sp>
    </p:spTree>
    <p:extLst>
      <p:ext uri="{BB962C8B-B14F-4D97-AF65-F5344CB8AC3E}">
        <p14:creationId xmlns:p14="http://schemas.microsoft.com/office/powerpoint/2010/main" val="94193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beach&#10;&#10;Description automatically generated">
            <a:extLst>
              <a:ext uri="{FF2B5EF4-FFF2-40B4-BE49-F238E27FC236}">
                <a16:creationId xmlns:a16="http://schemas.microsoft.com/office/drawing/2014/main" id="{14928D0F-8C4C-0645-A099-31BCC1D16547}"/>
              </a:ext>
            </a:extLst>
          </p:cNvPr>
          <p:cNvPicPr>
            <a:picLocks noChangeAspect="1"/>
          </p:cNvPicPr>
          <p:nvPr/>
        </p:nvPicPr>
        <p:blipFill rotWithShape="1">
          <a:blip r:embed="rId2"/>
          <a:srcRect t="19"/>
          <a:stretch/>
        </p:blipFill>
        <p:spPr>
          <a:xfrm>
            <a:off x="20" y="-116114"/>
            <a:ext cx="12191980" cy="7097485"/>
          </a:xfrm>
          <a:prstGeom prst="rect">
            <a:avLst/>
          </a:prstGeom>
        </p:spPr>
      </p:pic>
      <p:sp>
        <p:nvSpPr>
          <p:cNvPr id="4" name="Rectangle 3">
            <a:extLst>
              <a:ext uri="{FF2B5EF4-FFF2-40B4-BE49-F238E27FC236}">
                <a16:creationId xmlns:a16="http://schemas.microsoft.com/office/drawing/2014/main" id="{A7C6D84F-A21B-F745-AAED-6545423C76F6}"/>
              </a:ext>
            </a:extLst>
          </p:cNvPr>
          <p:cNvSpPr/>
          <p:nvPr/>
        </p:nvSpPr>
        <p:spPr>
          <a:xfrm>
            <a:off x="1059031" y="797510"/>
            <a:ext cx="10073937" cy="5262979"/>
          </a:xfrm>
          <a:prstGeom prst="rect">
            <a:avLst/>
          </a:prstGeom>
          <a:solidFill>
            <a:schemeClr val="tx1">
              <a:alpha val="54895"/>
            </a:schemeClr>
          </a:solidFill>
        </p:spPr>
        <p:txBody>
          <a:bodyPr wrap="square" lIns="91440" tIns="45720" rIns="91440" bIns="45720">
            <a:spAutoFit/>
          </a:bodyPr>
          <a:lstStyle/>
          <a:p>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23</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"Therefore if you are presenting your offering at the altar, and there remember that your brother has something against you, </a:t>
            </a:r>
            <a:r>
              <a:rPr lang="en-US" sz="4800" baseline="300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24</a:t>
            </a:r>
            <a:r>
              <a:rPr lang="en-US" sz="4800"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leave your offering there before the altar and go; first be reconciled to your brother, and then come and present your offering. (Matt. 5:23-24)</a:t>
            </a:r>
          </a:p>
        </p:txBody>
      </p:sp>
    </p:spTree>
    <p:extLst>
      <p:ext uri="{BB962C8B-B14F-4D97-AF65-F5344CB8AC3E}">
        <p14:creationId xmlns:p14="http://schemas.microsoft.com/office/powerpoint/2010/main" val="3732572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548</Words>
  <Application>Microsoft Macintosh PowerPoint</Application>
  <PresentationFormat>Widescreen</PresentationFormat>
  <Paragraphs>37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 CHANCERY</vt:lpstr>
      <vt:lpstr>Arial</vt:lpstr>
      <vt:lpstr>Athelas</vt:lpstr>
      <vt:lpstr>Baskerville Old Face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MORTON</dc:creator>
  <cp:lastModifiedBy>NATHAN MORTON</cp:lastModifiedBy>
  <cp:revision>2</cp:revision>
  <dcterms:created xsi:type="dcterms:W3CDTF">2021-11-05T21:28:19Z</dcterms:created>
  <dcterms:modified xsi:type="dcterms:W3CDTF">2021-11-07T23:21:47Z</dcterms:modified>
</cp:coreProperties>
</file>