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 id="2147483744" r:id="rId2"/>
  </p:sldMasterIdLst>
  <p:sldIdLst>
    <p:sldId id="319" r:id="rId3"/>
    <p:sldId id="265" r:id="rId4"/>
    <p:sldId id="409" r:id="rId5"/>
    <p:sldId id="406" r:id="rId6"/>
    <p:sldId id="410" r:id="rId7"/>
    <p:sldId id="396" r:id="rId8"/>
    <p:sldId id="408" r:id="rId9"/>
    <p:sldId id="39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93"/>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89"/>
  </p:normalViewPr>
  <p:slideViewPr>
    <p:cSldViewPr snapToGrid="0" snapToObjects="1">
      <p:cViewPr varScale="1">
        <p:scale>
          <a:sx n="103" d="100"/>
          <a:sy n="103" d="100"/>
        </p:scale>
        <p:origin x="7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0C8D760-0997-0B47-A825-8496A179DCA6}"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307889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8D760-0997-0B47-A825-8496A179DCA6}"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295637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8D760-0997-0B47-A825-8496A179DCA6}"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3803890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C3D3-4FA5-8A46-94D5-A268C9C93C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D837FC-9E31-8347-8173-0BFF5BD25C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A05981-2DF5-A542-BFA3-5F39946B0E67}"/>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5" name="Footer Placeholder 4">
            <a:extLst>
              <a:ext uri="{FF2B5EF4-FFF2-40B4-BE49-F238E27FC236}">
                <a16:creationId xmlns:a16="http://schemas.microsoft.com/office/drawing/2014/main" id="{7A7723C5-2EF5-3243-BED9-C36EC1357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F6AA0-8A93-D546-8AC0-D99E702D36AE}"/>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870975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67E0-D395-3241-885E-90EAB1217F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A64274-876D-0C4E-A3A4-0F7D7C6F9C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68371-F8EE-0345-B958-F21AB75E5128}"/>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5" name="Footer Placeholder 4">
            <a:extLst>
              <a:ext uri="{FF2B5EF4-FFF2-40B4-BE49-F238E27FC236}">
                <a16:creationId xmlns:a16="http://schemas.microsoft.com/office/drawing/2014/main" id="{17CB6E52-25E3-A044-8E14-601A6AA25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9E5BA-7F60-1D40-A43A-0660CE4740DA}"/>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1317344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A720-3D48-024E-9E88-D3BF6E37EE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9C394A-4A88-9549-B379-CD2779E36C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77C0CD-99A4-B744-85F0-3A39EE33B44D}"/>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5" name="Footer Placeholder 4">
            <a:extLst>
              <a:ext uri="{FF2B5EF4-FFF2-40B4-BE49-F238E27FC236}">
                <a16:creationId xmlns:a16="http://schemas.microsoft.com/office/drawing/2014/main" id="{CC4C6EBE-BFE3-894C-AFF5-8606AECB9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6AF08D-3C4A-EB47-89DA-140923F11B39}"/>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676249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E675E-7C79-CB48-A765-7EC22626D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48384-351C-7D4B-8BB8-B4E8DA4F55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A4ACE2-0C9B-E840-877A-F4BF40B563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F36A92-6147-B64A-99A1-49B95AA8F867}"/>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6" name="Footer Placeholder 5">
            <a:extLst>
              <a:ext uri="{FF2B5EF4-FFF2-40B4-BE49-F238E27FC236}">
                <a16:creationId xmlns:a16="http://schemas.microsoft.com/office/drawing/2014/main" id="{71483EE5-0D3D-CC48-A263-6BFA1BB76A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5CBB9-4B87-CA45-833C-1F48239DE8C4}"/>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2591409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4B03A-2FB2-3848-AEFF-65FCC215BD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8C1F36-B73B-714B-ACE9-57CDE7BFBD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B7BD6D-2CB3-AA4C-8075-FD044EC4F1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6C9E66-7A7E-2D49-9298-52D9226356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F2B1C-ABBC-8B4F-B255-0855EA9353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0D2A0E-B30F-564F-B28A-4E08BEF665BF}"/>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8" name="Footer Placeholder 7">
            <a:extLst>
              <a:ext uri="{FF2B5EF4-FFF2-40B4-BE49-F238E27FC236}">
                <a16:creationId xmlns:a16="http://schemas.microsoft.com/office/drawing/2014/main" id="{78E200D7-5D60-F64C-922A-1A2F0AC2CF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2CB30F-BBFC-934F-962A-70C9BC8490B9}"/>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919971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EADA6-5E88-1E4F-B965-6732B4DF1C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D9D06B-F7AC-2B4A-8B8E-D4E040E89195}"/>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4" name="Footer Placeholder 3">
            <a:extLst>
              <a:ext uri="{FF2B5EF4-FFF2-40B4-BE49-F238E27FC236}">
                <a16:creationId xmlns:a16="http://schemas.microsoft.com/office/drawing/2014/main" id="{F3DC0AE9-5CA9-904E-8F36-CEF121C15F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06E07D-5338-A948-8DD2-72C43C96ECC2}"/>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13742790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13BD61-4714-544C-A4F0-BE12E4EAD2B3}"/>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3" name="Footer Placeholder 2">
            <a:extLst>
              <a:ext uri="{FF2B5EF4-FFF2-40B4-BE49-F238E27FC236}">
                <a16:creationId xmlns:a16="http://schemas.microsoft.com/office/drawing/2014/main" id="{9F7C8B45-6367-BA47-815C-80FEE4DB58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6AA804-87FE-6144-835E-5F61E89CFB56}"/>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1778306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849E1-E19B-CF44-8C1F-652DD461A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2BDB33-8A34-FC4E-AD87-7B1850809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2F5736-0D7D-F549-B34C-33615A13B4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5FD8A4-DE00-C84E-9CA2-349AE9528CAB}"/>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6" name="Footer Placeholder 5">
            <a:extLst>
              <a:ext uri="{FF2B5EF4-FFF2-40B4-BE49-F238E27FC236}">
                <a16:creationId xmlns:a16="http://schemas.microsoft.com/office/drawing/2014/main" id="{0175C5FD-05AF-8848-A839-CD2D39BAB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552628-05C4-0448-A3FC-EAAEFFD97AF2}"/>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3491224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C8D760-0997-0B47-A825-8496A179DCA6}"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40676121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1A586-ABFF-3545-9D00-3DCE5C315E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6F4E41-CB33-3E42-8EAC-D5D600A1A7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B5B6F7-2501-F14F-9CE4-41F8DEE9E5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130A44-9DD9-9B42-8C30-BCDB79DBD240}"/>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6" name="Footer Placeholder 5">
            <a:extLst>
              <a:ext uri="{FF2B5EF4-FFF2-40B4-BE49-F238E27FC236}">
                <a16:creationId xmlns:a16="http://schemas.microsoft.com/office/drawing/2014/main" id="{1525736D-3C95-9F46-A98B-04BBDF2D33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44A367-A697-BE48-AEAC-3C7BDA15C4B6}"/>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458357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6BA07-9723-0046-B77F-457FA8542E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C703B9-8DA1-2749-A210-4E4F886114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9F410-5568-EC43-9C89-F48D422F7E71}"/>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5" name="Footer Placeholder 4">
            <a:extLst>
              <a:ext uri="{FF2B5EF4-FFF2-40B4-BE49-F238E27FC236}">
                <a16:creationId xmlns:a16="http://schemas.microsoft.com/office/drawing/2014/main" id="{91F9C205-536D-AD4E-AB92-666012F0AE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B1C45D-CCD4-B54A-B1AF-B891359DC594}"/>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279011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62AC15-B1C7-BE4D-9A16-539137E64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BBD2C2-0CA8-C642-896E-FBF1B6A6EF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3B91D0-2CD0-6940-8CC7-C9C85A9E205E}"/>
              </a:ext>
            </a:extLst>
          </p:cNvPr>
          <p:cNvSpPr>
            <a:spLocks noGrp="1"/>
          </p:cNvSpPr>
          <p:nvPr>
            <p:ph type="dt" sz="half" idx="10"/>
          </p:nvPr>
        </p:nvSpPr>
        <p:spPr/>
        <p:txBody>
          <a:bodyPr/>
          <a:lstStyle/>
          <a:p>
            <a:fld id="{E8DDFDC6-3AC8-D940-895E-58C36D6A5B47}" type="datetimeFigureOut">
              <a:rPr lang="en-US" smtClean="0"/>
              <a:t>11/3/22</a:t>
            </a:fld>
            <a:endParaRPr lang="en-US"/>
          </a:p>
        </p:txBody>
      </p:sp>
      <p:sp>
        <p:nvSpPr>
          <p:cNvPr id="5" name="Footer Placeholder 4">
            <a:extLst>
              <a:ext uri="{FF2B5EF4-FFF2-40B4-BE49-F238E27FC236}">
                <a16:creationId xmlns:a16="http://schemas.microsoft.com/office/drawing/2014/main" id="{0C0C0D5E-F04C-0B4B-804D-67F4D64815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0748D-99E0-F74B-848B-5969C5C294A3}"/>
              </a:ext>
            </a:extLst>
          </p:cNvPr>
          <p:cNvSpPr>
            <a:spLocks noGrp="1"/>
          </p:cNvSpPr>
          <p:nvPr>
            <p:ph type="sldNum" sz="quarter" idx="12"/>
          </p:nvPr>
        </p:nvSpPr>
        <p:spPr/>
        <p:txBody>
          <a:bodyPr/>
          <a:lstStyle/>
          <a:p>
            <a:fld id="{89509A59-69AC-7247-8776-8DDD9A4036C4}" type="slidenum">
              <a:rPr lang="en-US" smtClean="0"/>
              <a:t>‹#›</a:t>
            </a:fld>
            <a:endParaRPr lang="en-US"/>
          </a:p>
        </p:txBody>
      </p:sp>
    </p:spTree>
    <p:extLst>
      <p:ext uri="{BB962C8B-B14F-4D97-AF65-F5344CB8AC3E}">
        <p14:creationId xmlns:p14="http://schemas.microsoft.com/office/powerpoint/2010/main" val="1571094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0C8D760-0997-0B47-A825-8496A179DCA6}"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340523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0C8D760-0997-0B47-A825-8496A179DCA6}" type="datetimeFigureOut">
              <a:rPr lang="en-US" smtClean="0"/>
              <a:t>11/3/22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301178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0C8D760-0997-0B47-A825-8496A179DCA6}"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AF861-BE4A-A942-8864-142EF8FC504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40598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C8D760-0997-0B47-A825-8496A179DCA6}" type="datetimeFigureOut">
              <a:rPr lang="en-US" smtClean="0"/>
              <a:t>11/3/22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55155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8D760-0997-0B47-A825-8496A179DCA6}" type="datetimeFigureOut">
              <a:rPr lang="en-US" smtClean="0"/>
              <a:t>11/3/22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240834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0C8D760-0997-0B47-A825-8496A179DCA6}" type="datetimeFigureOut">
              <a:rPr lang="en-US" smtClean="0"/>
              <a:t>11/3/22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233235568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0C8D760-0997-0B47-A825-8496A179DCA6}" type="datetimeFigureOut">
              <a:rPr lang="en-US" smtClean="0"/>
              <a:t>11/3/22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536AF861-BE4A-A942-8864-142EF8FC5049}" type="slidenum">
              <a:rPr lang="en-US" smtClean="0"/>
              <a:t>‹#›</a:t>
            </a:fld>
            <a:endParaRPr lang="en-US"/>
          </a:p>
        </p:txBody>
      </p:sp>
    </p:spTree>
    <p:extLst>
      <p:ext uri="{BB962C8B-B14F-4D97-AF65-F5344CB8AC3E}">
        <p14:creationId xmlns:p14="http://schemas.microsoft.com/office/powerpoint/2010/main" val="88306791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0C8D760-0997-0B47-A825-8496A179DCA6}" type="datetimeFigureOut">
              <a:rPr lang="en-US" smtClean="0"/>
              <a:t>11/3/22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536AF861-BE4A-A942-8864-142EF8FC5049}" type="slidenum">
              <a:rPr lang="en-US" smtClean="0"/>
              <a:t>‹#›</a:t>
            </a:fld>
            <a:endParaRPr lang="en-US"/>
          </a:p>
        </p:txBody>
      </p:sp>
    </p:spTree>
    <p:extLst>
      <p:ext uri="{BB962C8B-B14F-4D97-AF65-F5344CB8AC3E}">
        <p14:creationId xmlns:p14="http://schemas.microsoft.com/office/powerpoint/2010/main" val="130714635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E8C041-F22A-3D4A-A8D2-07479836D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1EF112-4726-584D-9EFC-6D0F15313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A75467-C5ED-454B-AED4-05419B8D9C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DFDC6-3AC8-D940-895E-58C36D6A5B47}" type="datetimeFigureOut">
              <a:rPr lang="en-US" smtClean="0"/>
              <a:t>11/3/22</a:t>
            </a:fld>
            <a:endParaRPr lang="en-US"/>
          </a:p>
        </p:txBody>
      </p:sp>
      <p:sp>
        <p:nvSpPr>
          <p:cNvPr id="5" name="Footer Placeholder 4">
            <a:extLst>
              <a:ext uri="{FF2B5EF4-FFF2-40B4-BE49-F238E27FC236}">
                <a16:creationId xmlns:a16="http://schemas.microsoft.com/office/drawing/2014/main" id="{A8FCEB3D-9465-B242-A80B-EB6DBE371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1CE8F6-4CA9-DE47-85C7-A9B68B9E44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09A59-69AC-7247-8776-8DDD9A4036C4}" type="slidenum">
              <a:rPr lang="en-US" smtClean="0"/>
              <a:t>‹#›</a:t>
            </a:fld>
            <a:endParaRPr lang="en-US"/>
          </a:p>
        </p:txBody>
      </p:sp>
    </p:spTree>
    <p:extLst>
      <p:ext uri="{BB962C8B-B14F-4D97-AF65-F5344CB8AC3E}">
        <p14:creationId xmlns:p14="http://schemas.microsoft.com/office/powerpoint/2010/main" val="345796831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0080DF-D880-6B48-923C-7A31856649D9}"/>
              </a:ext>
            </a:extLst>
          </p:cNvPr>
          <p:cNvSpPr/>
          <p:nvPr/>
        </p:nvSpPr>
        <p:spPr>
          <a:xfrm>
            <a:off x="658415" y="1186078"/>
            <a:ext cx="10875169" cy="4485843"/>
          </a:xfrm>
          <a:prstGeom prst="rect">
            <a:avLst/>
          </a:prstGeom>
        </p:spPr>
        <p:txBody>
          <a:bodyPr wrap="square">
            <a:spAutoFit/>
          </a:bodyPr>
          <a:lstStyle/>
          <a:p>
            <a:pPr algn="ctr"/>
            <a:r>
              <a:rPr lang="en-US" sz="11500" dirty="0">
                <a:solidFill>
                  <a:srgbClr val="011893"/>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We Are Indwelled</a:t>
            </a:r>
            <a:endParaRPr lang="en-US" sz="13800" dirty="0">
              <a:solidFill>
                <a:srgbClr val="011893"/>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a:p>
            <a:pPr algn="ctr"/>
            <a:endParaRPr lang="en-US" sz="8000" dirty="0">
              <a:effectLst>
                <a:outerShdw blurRad="50800" dist="38100" dir="2700000" algn="tl" rotWithShape="0">
                  <a:prstClr val="black">
                    <a:alpha val="40000"/>
                  </a:prstClr>
                </a:outerShdw>
              </a:effectLst>
              <a:latin typeface="Bookman Old Style" panose="02050604050505020204" pitchFamily="18" charset="0"/>
            </a:endParaRPr>
          </a:p>
          <a:p>
            <a:pPr algn="ctr"/>
            <a:endParaRPr lang="en-US" sz="1050" dirty="0">
              <a:effectLst>
                <a:outerShdw blurRad="50800" dist="38100" dir="2700000" algn="tl" rotWithShape="0">
                  <a:prstClr val="black">
                    <a:alpha val="40000"/>
                  </a:prstClr>
                </a:outerShdw>
              </a:effectLst>
              <a:latin typeface="Bookman Old Style" panose="02050604050505020204" pitchFamily="18" charset="0"/>
            </a:endParaRPr>
          </a:p>
          <a:p>
            <a:pPr algn="ctr"/>
            <a:r>
              <a:rPr lang="en-US" sz="8000" dirty="0">
                <a:effectLst>
                  <a:outerShdw blurRad="50800" dist="38100" dir="2700000" algn="tl" rotWithShape="0">
                    <a:prstClr val="black">
                      <a:alpha val="40000"/>
                    </a:prstClr>
                  </a:outerShdw>
                </a:effectLst>
                <a:latin typeface="Bookman Old Style" panose="02050604050505020204" pitchFamily="18" charset="0"/>
              </a:rPr>
              <a:t>Ephesians 3:14-21</a:t>
            </a:r>
          </a:p>
        </p:txBody>
      </p:sp>
    </p:spTree>
    <p:extLst>
      <p:ext uri="{BB962C8B-B14F-4D97-AF65-F5344CB8AC3E}">
        <p14:creationId xmlns:p14="http://schemas.microsoft.com/office/powerpoint/2010/main" val="157533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4CBC-CD3C-0E43-8F5F-32E554D2DB16}"/>
              </a:ext>
            </a:extLst>
          </p:cNvPr>
          <p:cNvSpPr>
            <a:spLocks noGrp="1"/>
          </p:cNvSpPr>
          <p:nvPr>
            <p:ph type="title"/>
          </p:nvPr>
        </p:nvSpPr>
        <p:spPr>
          <a:xfrm>
            <a:off x="594464" y="1064115"/>
            <a:ext cx="11003071" cy="4729769"/>
          </a:xfrm>
          <a:solidFill>
            <a:schemeClr val="bg1">
              <a:alpha val="87790"/>
            </a:schemeClr>
          </a:solidFill>
        </p:spPr>
        <p:txBody>
          <a:bodyPr>
            <a:noAutofit/>
          </a:bodyPr>
          <a:lstStyle/>
          <a:p>
            <a:pPr marL="0" marR="0">
              <a:lnSpc>
                <a:spcPct val="107000"/>
              </a:lnSpc>
              <a:spcBef>
                <a:spcPts val="2400"/>
              </a:spcBef>
              <a:spcAft>
                <a:spcPts val="800"/>
              </a:spcAft>
            </a:pPr>
            <a:r>
              <a:rPr lang="en-US" sz="4800" b="1" baseline="30000" dirty="0">
                <a:solidFill>
                  <a:srgbClr val="005493"/>
                </a:solidFill>
                <a:effectLst/>
                <a:ea typeface="Calibri" panose="020F0502020204030204" pitchFamily="34" charset="0"/>
                <a:cs typeface="Times New Roman" panose="02020603050405020304" pitchFamily="18" charset="0"/>
              </a:rPr>
              <a:t>14</a:t>
            </a:r>
            <a:r>
              <a:rPr lang="en-US" sz="4800" b="1" dirty="0">
                <a:solidFill>
                  <a:srgbClr val="005493"/>
                </a:solidFill>
                <a:effectLst/>
                <a:ea typeface="Calibri" panose="020F0502020204030204" pitchFamily="34" charset="0"/>
                <a:cs typeface="Times New Roman" panose="02020603050405020304" pitchFamily="18" charset="0"/>
              </a:rPr>
              <a:t> For this reason I bow my knees before the Father, </a:t>
            </a:r>
            <a:r>
              <a:rPr lang="en-US" sz="4800" b="1" baseline="30000" dirty="0">
                <a:solidFill>
                  <a:srgbClr val="005493"/>
                </a:solidFill>
                <a:effectLst/>
                <a:ea typeface="Calibri" panose="020F0502020204030204" pitchFamily="34" charset="0"/>
                <a:cs typeface="Times New Roman" panose="02020603050405020304" pitchFamily="18" charset="0"/>
              </a:rPr>
              <a:t>15</a:t>
            </a:r>
            <a:r>
              <a:rPr lang="en-US" sz="4800" b="1" dirty="0">
                <a:solidFill>
                  <a:srgbClr val="005493"/>
                </a:solidFill>
                <a:effectLst/>
                <a:ea typeface="Calibri" panose="020F0502020204030204" pitchFamily="34" charset="0"/>
                <a:cs typeface="Times New Roman" panose="02020603050405020304" pitchFamily="18" charset="0"/>
              </a:rPr>
              <a:t> from whom every family in heaven and on earth is named, </a:t>
            </a:r>
            <a:r>
              <a:rPr lang="en-US" sz="4800" b="1" baseline="30000" dirty="0">
                <a:solidFill>
                  <a:srgbClr val="005493"/>
                </a:solidFill>
                <a:effectLst/>
                <a:ea typeface="Calibri" panose="020F0502020204030204" pitchFamily="34" charset="0"/>
                <a:cs typeface="Times New Roman" panose="02020603050405020304" pitchFamily="18" charset="0"/>
              </a:rPr>
              <a:t>16</a:t>
            </a:r>
            <a:r>
              <a:rPr lang="en-US" sz="4800" b="1" dirty="0">
                <a:solidFill>
                  <a:srgbClr val="005493"/>
                </a:solidFill>
                <a:effectLst/>
                <a:ea typeface="Calibri" panose="020F0502020204030204" pitchFamily="34" charset="0"/>
                <a:cs typeface="Times New Roman" panose="02020603050405020304" pitchFamily="18" charset="0"/>
              </a:rPr>
              <a:t> that according to the riches of his glory he may grant you to be strengthened with power through his Spirit in your inner being, </a:t>
            </a:r>
          </a:p>
        </p:txBody>
      </p:sp>
    </p:spTree>
    <p:extLst>
      <p:ext uri="{BB962C8B-B14F-4D97-AF65-F5344CB8AC3E}">
        <p14:creationId xmlns:p14="http://schemas.microsoft.com/office/powerpoint/2010/main" val="324702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4CBC-CD3C-0E43-8F5F-32E554D2DB16}"/>
              </a:ext>
            </a:extLst>
          </p:cNvPr>
          <p:cNvSpPr>
            <a:spLocks noGrp="1"/>
          </p:cNvSpPr>
          <p:nvPr>
            <p:ph type="title"/>
          </p:nvPr>
        </p:nvSpPr>
        <p:spPr>
          <a:xfrm>
            <a:off x="594464" y="299357"/>
            <a:ext cx="11003071" cy="6259286"/>
          </a:xfrm>
          <a:solidFill>
            <a:schemeClr val="bg1">
              <a:alpha val="87790"/>
            </a:schemeClr>
          </a:solidFill>
        </p:spPr>
        <p:txBody>
          <a:bodyPr>
            <a:noAutofit/>
          </a:bodyPr>
          <a:lstStyle/>
          <a:p>
            <a:pPr marL="0" marR="0">
              <a:lnSpc>
                <a:spcPct val="107000"/>
              </a:lnSpc>
              <a:spcBef>
                <a:spcPts val="2400"/>
              </a:spcBef>
              <a:spcAft>
                <a:spcPts val="800"/>
              </a:spcAft>
            </a:pPr>
            <a:r>
              <a:rPr lang="en-US" sz="4800" b="1" baseline="30000" dirty="0">
                <a:solidFill>
                  <a:srgbClr val="005493"/>
                </a:solidFill>
                <a:effectLst/>
                <a:ea typeface="Calibri" panose="020F0502020204030204" pitchFamily="34" charset="0"/>
                <a:cs typeface="Times New Roman" panose="02020603050405020304" pitchFamily="18" charset="0"/>
              </a:rPr>
              <a:t>17</a:t>
            </a:r>
            <a:r>
              <a:rPr lang="en-US" sz="4800" b="1" dirty="0">
                <a:solidFill>
                  <a:srgbClr val="005493"/>
                </a:solidFill>
                <a:effectLst/>
                <a:ea typeface="Calibri" panose="020F0502020204030204" pitchFamily="34" charset="0"/>
                <a:cs typeface="Times New Roman" panose="02020603050405020304" pitchFamily="18" charset="0"/>
              </a:rPr>
              <a:t> so that Christ may dwell in your hearts through faith-- that you, being rooted and grounded in love, </a:t>
            </a:r>
            <a:r>
              <a:rPr lang="en-US" sz="4800" b="1" baseline="30000" dirty="0">
                <a:solidFill>
                  <a:srgbClr val="005493"/>
                </a:solidFill>
                <a:effectLst/>
                <a:ea typeface="Calibri" panose="020F0502020204030204" pitchFamily="34" charset="0"/>
                <a:cs typeface="Times New Roman" panose="02020603050405020304" pitchFamily="18" charset="0"/>
              </a:rPr>
              <a:t>18</a:t>
            </a:r>
            <a:r>
              <a:rPr lang="en-US" sz="4800" b="1" dirty="0">
                <a:solidFill>
                  <a:srgbClr val="005493"/>
                </a:solidFill>
                <a:effectLst/>
                <a:ea typeface="Calibri" panose="020F0502020204030204" pitchFamily="34" charset="0"/>
                <a:cs typeface="Times New Roman" panose="02020603050405020304" pitchFamily="18" charset="0"/>
              </a:rPr>
              <a:t> may have strength to comprehend with all the saints what is the breadth and length and height and depth, </a:t>
            </a:r>
            <a:r>
              <a:rPr lang="en-US" sz="4800" b="1" baseline="30000" dirty="0">
                <a:solidFill>
                  <a:srgbClr val="005493"/>
                </a:solidFill>
                <a:effectLst/>
                <a:ea typeface="Calibri" panose="020F0502020204030204" pitchFamily="34" charset="0"/>
                <a:cs typeface="Times New Roman" panose="02020603050405020304" pitchFamily="18" charset="0"/>
              </a:rPr>
              <a:t>19</a:t>
            </a:r>
            <a:r>
              <a:rPr lang="en-US" sz="4800" b="1" dirty="0">
                <a:solidFill>
                  <a:srgbClr val="005493"/>
                </a:solidFill>
                <a:effectLst/>
                <a:ea typeface="Calibri" panose="020F0502020204030204" pitchFamily="34" charset="0"/>
                <a:cs typeface="Times New Roman" panose="02020603050405020304" pitchFamily="18" charset="0"/>
              </a:rPr>
              <a:t> and to know the love of Christ that surpasses knowledge, that you may be filled with all the fullness of God. (Eph. 3:14-19)</a:t>
            </a:r>
          </a:p>
        </p:txBody>
      </p:sp>
    </p:spTree>
    <p:extLst>
      <p:ext uri="{BB962C8B-B14F-4D97-AF65-F5344CB8AC3E}">
        <p14:creationId xmlns:p14="http://schemas.microsoft.com/office/powerpoint/2010/main" val="240570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4CBC-CD3C-0E43-8F5F-32E554D2DB16}"/>
              </a:ext>
            </a:extLst>
          </p:cNvPr>
          <p:cNvSpPr>
            <a:spLocks noGrp="1"/>
          </p:cNvSpPr>
          <p:nvPr>
            <p:ph type="title"/>
          </p:nvPr>
        </p:nvSpPr>
        <p:spPr>
          <a:xfrm>
            <a:off x="847594" y="304800"/>
            <a:ext cx="10496811" cy="2612573"/>
          </a:xfrm>
        </p:spPr>
        <p:txBody>
          <a:bodyPr>
            <a:normAutofit fontScale="90000"/>
          </a:bodyPr>
          <a:lstStyle/>
          <a:p>
            <a:pPr>
              <a:lnSpc>
                <a:spcPct val="140000"/>
              </a:lnSpc>
              <a:spcBef>
                <a:spcPts val="3000"/>
              </a:spcBef>
            </a:pPr>
            <a:r>
              <a:rPr lang="en-US" sz="6700"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1. The </a:t>
            </a:r>
            <a:r>
              <a:rPr lang="en-US" sz="6700" u="sng" cap="all"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Inner</a:t>
            </a:r>
            <a:r>
              <a:rPr lang="en-US" sz="6700"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 Life Has Power Over the </a:t>
            </a:r>
            <a:r>
              <a:rPr lang="en-US" sz="6700" u="sng" cap="all"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Outer</a:t>
            </a:r>
            <a:r>
              <a:rPr lang="en-US" sz="6700"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 Life</a:t>
            </a:r>
            <a:endParaRPr lang="en-US" sz="5400" dirty="0">
              <a:solidFill>
                <a:schemeClr val="tx2">
                  <a:lumMod val="75000"/>
                </a:schemeClr>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68508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4CBC-CD3C-0E43-8F5F-32E554D2DB16}"/>
              </a:ext>
            </a:extLst>
          </p:cNvPr>
          <p:cNvSpPr>
            <a:spLocks noGrp="1"/>
          </p:cNvSpPr>
          <p:nvPr>
            <p:ph type="title"/>
          </p:nvPr>
        </p:nvSpPr>
        <p:spPr>
          <a:xfrm>
            <a:off x="847594" y="304800"/>
            <a:ext cx="10496811" cy="2612573"/>
          </a:xfrm>
        </p:spPr>
        <p:txBody>
          <a:bodyPr>
            <a:normAutofit fontScale="90000"/>
          </a:bodyPr>
          <a:lstStyle/>
          <a:p>
            <a:pPr>
              <a:lnSpc>
                <a:spcPct val="140000"/>
              </a:lnSpc>
              <a:spcBef>
                <a:spcPts val="3000"/>
              </a:spcBef>
            </a:pPr>
            <a:r>
              <a:rPr lang="en-US" sz="6700"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2. We Need This </a:t>
            </a:r>
            <a:r>
              <a:rPr lang="en-US" sz="6700" u="sng" cap="all"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Indwelling</a:t>
            </a:r>
            <a:endParaRPr lang="en-US" sz="5400" u="sng" cap="all" dirty="0">
              <a:solidFill>
                <a:schemeClr val="tx2">
                  <a:lumMod val="75000"/>
                </a:schemeClr>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3588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4CBC-CD3C-0E43-8F5F-32E554D2DB16}"/>
              </a:ext>
            </a:extLst>
          </p:cNvPr>
          <p:cNvSpPr>
            <a:spLocks noGrp="1"/>
          </p:cNvSpPr>
          <p:nvPr>
            <p:ph type="title"/>
          </p:nvPr>
        </p:nvSpPr>
        <p:spPr>
          <a:xfrm>
            <a:off x="478971" y="709511"/>
            <a:ext cx="11430001" cy="2229632"/>
          </a:xfrm>
        </p:spPr>
        <p:txBody>
          <a:bodyPr>
            <a:normAutofit fontScale="90000"/>
          </a:bodyPr>
          <a:lstStyle/>
          <a:p>
            <a:r>
              <a:rPr lang="en-US" sz="6000"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3. How Do We Get This </a:t>
            </a:r>
            <a:r>
              <a:rPr lang="en-US" sz="6000" u="sng" cap="all"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Indwellng</a:t>
            </a:r>
            <a:r>
              <a:rPr lang="en-US" sz="6000" dirty="0">
                <a:solidFill>
                  <a:schemeClr val="accent1">
                    <a:lumMod val="75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a:t>
            </a:r>
            <a:br>
              <a:rPr lang="en-US" sz="5400" b="1" dirty="0">
                <a:solidFill>
                  <a:schemeClr val="tx2">
                    <a:lumMod val="75000"/>
                  </a:schemeClr>
                </a:solidFill>
                <a:effectLst>
                  <a:outerShdw blurRad="50800" dist="38100" dir="2700000" algn="tl" rotWithShape="0">
                    <a:prstClr val="black">
                      <a:alpha val="40000"/>
                    </a:prstClr>
                  </a:outerShdw>
                </a:effectLst>
              </a:rPr>
            </a:br>
            <a:endParaRPr lang="en-US" sz="5400" dirty="0">
              <a:solidFill>
                <a:schemeClr val="tx2">
                  <a:lumMod val="75000"/>
                </a:schemeClr>
              </a:solidFill>
              <a:effectLst>
                <a:outerShdw blurRad="50800" dist="38100" dir="2700000" algn="tl" rotWithShape="0">
                  <a:prstClr val="black">
                    <a:alpha val="40000"/>
                  </a:prstClr>
                </a:outerShdw>
              </a:effectLst>
            </a:endParaRPr>
          </a:p>
        </p:txBody>
      </p:sp>
      <p:sp>
        <p:nvSpPr>
          <p:cNvPr id="4" name="TextBox 3">
            <a:extLst>
              <a:ext uri="{FF2B5EF4-FFF2-40B4-BE49-F238E27FC236}">
                <a16:creationId xmlns:a16="http://schemas.microsoft.com/office/drawing/2014/main" id="{6D1664C2-AB8E-CC6A-44B5-4F934887DEA6}"/>
              </a:ext>
            </a:extLst>
          </p:cNvPr>
          <p:cNvSpPr txBox="1"/>
          <p:nvPr/>
        </p:nvSpPr>
        <p:spPr>
          <a:xfrm>
            <a:off x="2655518" y="2680570"/>
            <a:ext cx="8680537" cy="3200876"/>
          </a:xfrm>
          <a:prstGeom prst="rect">
            <a:avLst/>
          </a:prstGeom>
          <a:solidFill>
            <a:schemeClr val="bg1"/>
          </a:solidFill>
          <a:ln w="66675">
            <a:solidFill>
              <a:schemeClr val="accent1"/>
            </a:solidFill>
          </a:ln>
        </p:spPr>
        <p:txBody>
          <a:bodyPr wrap="square">
            <a:spAutoFit/>
          </a:bodyPr>
          <a:lstStyle/>
          <a:p>
            <a:pPr marL="685800" indent="-685800">
              <a:spcBef>
                <a:spcPts val="2400"/>
              </a:spcBef>
              <a:buFont typeface="Arial" panose="020B0604020202020204" pitchFamily="34" charset="0"/>
              <a:buChar char="•"/>
            </a:pPr>
            <a:r>
              <a:rPr lang="en-US" sz="5400" b="1" dirty="0">
                <a:solidFill>
                  <a:schemeClr val="accent6">
                    <a:lumMod val="75000"/>
                  </a:schemeClr>
                </a:solidFill>
                <a:ea typeface="Calibri" panose="020F0502020204030204" pitchFamily="34" charset="0"/>
                <a:cs typeface="Times New Roman" panose="02020603050405020304" pitchFamily="18" charset="0"/>
              </a:rPr>
              <a:t>Consistently praying for it. </a:t>
            </a:r>
          </a:p>
          <a:p>
            <a:pPr marL="685800" indent="-685800">
              <a:spcBef>
                <a:spcPts val="2400"/>
              </a:spcBef>
              <a:buFont typeface="Arial" panose="020B0604020202020204" pitchFamily="34" charset="0"/>
              <a:buChar char="•"/>
            </a:pPr>
            <a:r>
              <a:rPr lang="en-US" sz="5400" b="1" dirty="0">
                <a:solidFill>
                  <a:schemeClr val="accent6">
                    <a:lumMod val="75000"/>
                  </a:schemeClr>
                </a:solidFill>
                <a:ea typeface="Calibri" panose="020F0502020204030204" pitchFamily="34" charset="0"/>
                <a:cs typeface="Times New Roman" panose="02020603050405020304" pitchFamily="18" charset="0"/>
              </a:rPr>
              <a:t>Obedience</a:t>
            </a:r>
          </a:p>
          <a:p>
            <a:pPr marL="685800" indent="-685800">
              <a:spcBef>
                <a:spcPts val="2400"/>
              </a:spcBef>
              <a:buFont typeface="Arial" panose="020B0604020202020204" pitchFamily="34" charset="0"/>
              <a:buChar char="•"/>
            </a:pPr>
            <a:r>
              <a:rPr lang="en-US" sz="5400" b="1" dirty="0">
                <a:solidFill>
                  <a:schemeClr val="accent6">
                    <a:lumMod val="75000"/>
                  </a:schemeClr>
                </a:solidFill>
                <a:ea typeface="Calibri" panose="020F0502020204030204" pitchFamily="34" charset="0"/>
                <a:cs typeface="Times New Roman" panose="02020603050405020304" pitchFamily="18" charset="0"/>
              </a:rPr>
              <a:t>Community</a:t>
            </a:r>
          </a:p>
        </p:txBody>
      </p:sp>
    </p:spTree>
    <p:extLst>
      <p:ext uri="{BB962C8B-B14F-4D97-AF65-F5344CB8AC3E}">
        <p14:creationId xmlns:p14="http://schemas.microsoft.com/office/powerpoint/2010/main" val="273724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4CBC-CD3C-0E43-8F5F-32E554D2DB16}"/>
              </a:ext>
            </a:extLst>
          </p:cNvPr>
          <p:cNvSpPr>
            <a:spLocks noGrp="1"/>
          </p:cNvSpPr>
          <p:nvPr>
            <p:ph type="title"/>
          </p:nvPr>
        </p:nvSpPr>
        <p:spPr>
          <a:xfrm>
            <a:off x="594464" y="239485"/>
            <a:ext cx="11003071" cy="5835637"/>
          </a:xfrm>
          <a:solidFill>
            <a:schemeClr val="bg1">
              <a:alpha val="87790"/>
            </a:schemeClr>
          </a:solidFill>
        </p:spPr>
        <p:txBody>
          <a:bodyPr>
            <a:noAutofit/>
          </a:bodyPr>
          <a:lstStyle/>
          <a:p>
            <a:pPr marL="0" marR="0">
              <a:lnSpc>
                <a:spcPct val="107000"/>
              </a:lnSpc>
              <a:spcBef>
                <a:spcPts val="2400"/>
              </a:spcBef>
              <a:spcAft>
                <a:spcPts val="800"/>
              </a:spcAft>
            </a:pPr>
            <a:r>
              <a:rPr lang="en-US" sz="4800" b="1" baseline="30000" dirty="0">
                <a:solidFill>
                  <a:srgbClr val="005493"/>
                </a:solidFill>
                <a:effectLst/>
                <a:ea typeface="Calibri" panose="020F0502020204030204" pitchFamily="34" charset="0"/>
                <a:cs typeface="Times New Roman" panose="02020603050405020304" pitchFamily="18" charset="0"/>
              </a:rPr>
              <a:t>20</a:t>
            </a:r>
            <a:r>
              <a:rPr lang="en-US" sz="4800" b="1" dirty="0">
                <a:solidFill>
                  <a:srgbClr val="005493"/>
                </a:solidFill>
                <a:effectLst/>
                <a:ea typeface="Calibri" panose="020F0502020204030204" pitchFamily="34" charset="0"/>
                <a:cs typeface="Times New Roman" panose="02020603050405020304" pitchFamily="18" charset="0"/>
              </a:rPr>
              <a:t> Now to him who is able to do far more abundantly than all that we ask or think, according to the power at work within us, </a:t>
            </a:r>
            <a:r>
              <a:rPr lang="en-US" sz="4800" b="1" baseline="30000" dirty="0">
                <a:solidFill>
                  <a:srgbClr val="005493"/>
                </a:solidFill>
                <a:effectLst/>
                <a:ea typeface="Calibri" panose="020F0502020204030204" pitchFamily="34" charset="0"/>
                <a:cs typeface="Times New Roman" panose="02020603050405020304" pitchFamily="18" charset="0"/>
              </a:rPr>
              <a:t>21</a:t>
            </a:r>
            <a:r>
              <a:rPr lang="en-US" sz="4800" b="1" dirty="0">
                <a:solidFill>
                  <a:srgbClr val="005493"/>
                </a:solidFill>
                <a:effectLst/>
                <a:ea typeface="Calibri" panose="020F0502020204030204" pitchFamily="34" charset="0"/>
                <a:cs typeface="Times New Roman" panose="02020603050405020304" pitchFamily="18" charset="0"/>
              </a:rPr>
              <a:t> to him be glory in the church and in Christ Jesus throughout all generations, forever and ever. Amen. (Eph. 3:20-21)</a:t>
            </a:r>
          </a:p>
        </p:txBody>
      </p:sp>
    </p:spTree>
    <p:extLst>
      <p:ext uri="{BB962C8B-B14F-4D97-AF65-F5344CB8AC3E}">
        <p14:creationId xmlns:p14="http://schemas.microsoft.com/office/powerpoint/2010/main" val="128119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4CBC-CD3C-0E43-8F5F-32E554D2DB16}"/>
              </a:ext>
            </a:extLst>
          </p:cNvPr>
          <p:cNvSpPr>
            <a:spLocks noGrp="1"/>
          </p:cNvSpPr>
          <p:nvPr>
            <p:ph type="title"/>
          </p:nvPr>
        </p:nvSpPr>
        <p:spPr>
          <a:xfrm>
            <a:off x="594464" y="454068"/>
            <a:ext cx="11003071" cy="5949863"/>
          </a:xfrm>
          <a:solidFill>
            <a:schemeClr val="bg1"/>
          </a:solidFill>
          <a:ln w="82550">
            <a:solidFill>
              <a:schemeClr val="accent6">
                <a:lumMod val="75000"/>
              </a:schemeClr>
            </a:solidFill>
          </a:ln>
        </p:spPr>
        <p:txBody>
          <a:bodyPr>
            <a:noAutofit/>
          </a:bodyPr>
          <a:lstStyle/>
          <a:p>
            <a:r>
              <a:rPr lang="en-US" sz="4800" b="1" dirty="0">
                <a:solidFill>
                  <a:srgbClr val="005493"/>
                </a:solidFill>
                <a:effectLst>
                  <a:outerShdw blurRad="50800" dist="38100" dir="2700000" algn="tl" rotWithShape="0">
                    <a:prstClr val="black">
                      <a:alpha val="40000"/>
                    </a:prstClr>
                  </a:outerShdw>
                </a:effectLst>
                <a:ea typeface="Calibri" panose="020F0502020204030204" pitchFamily="34" charset="0"/>
                <a:cs typeface="Times New Roman" panose="02020603050405020304" pitchFamily="18" charset="0"/>
              </a:rPr>
              <a:t>The purpose of the indwelled life is to demonstrate the glory of God through passionate believers so that the unsaved multitudes will abandon their dead gods,  the dispassionate Christians will abandon their dead religion, </a:t>
            </a:r>
            <a:r>
              <a:rPr lang="en-US" sz="4800" b="1">
                <a:solidFill>
                  <a:srgbClr val="005493"/>
                </a:solidFill>
                <a:effectLst>
                  <a:outerShdw blurRad="50800" dist="38100" dir="2700000" algn="tl" rotWithShape="0">
                    <a:prstClr val="black">
                      <a:alpha val="40000"/>
                    </a:prstClr>
                  </a:outerShdw>
                </a:effectLst>
                <a:ea typeface="Calibri" panose="020F0502020204030204" pitchFamily="34" charset="0"/>
                <a:cs typeface="Times New Roman" panose="02020603050405020304" pitchFamily="18" charset="0"/>
              </a:rPr>
              <a:t>so that </a:t>
            </a:r>
            <a:r>
              <a:rPr lang="en-US" sz="4800" b="1" dirty="0">
                <a:solidFill>
                  <a:srgbClr val="005493"/>
                </a:solidFill>
                <a:effectLst>
                  <a:outerShdw blurRad="50800" dist="38100" dir="2700000" algn="tl" rotWithShape="0">
                    <a:prstClr val="black">
                      <a:alpha val="40000"/>
                    </a:prstClr>
                  </a:outerShdw>
                </a:effectLst>
                <a:ea typeface="Calibri" panose="020F0502020204030204" pitchFamily="34" charset="0"/>
                <a:cs typeface="Times New Roman" panose="02020603050405020304" pitchFamily="18" charset="0"/>
              </a:rPr>
              <a:t>Christ will be worshiped and exalted without limitation in His church.</a:t>
            </a:r>
            <a:endParaRPr lang="en-US" sz="4800" b="1" dirty="0">
              <a:solidFill>
                <a:srgbClr val="005493"/>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44844417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{930AB2AC-6FA2-BB44-8281-F5A5A469CBF7}tf10001120</Template>
  <TotalTime>158</TotalTime>
  <Words>268</Words>
  <Application>Microsoft Macintosh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Bookman Old Style</vt:lpstr>
      <vt:lpstr>Calibri</vt:lpstr>
      <vt:lpstr>Calibri Light</vt:lpstr>
      <vt:lpstr>Gill Sans MT</vt:lpstr>
      <vt:lpstr>Times New Roman</vt:lpstr>
      <vt:lpstr>Parcel</vt:lpstr>
      <vt:lpstr>Office Theme</vt:lpstr>
      <vt:lpstr>PowerPoint Presentation</vt:lpstr>
      <vt:lpstr>14 For this reason I bow my knees before the Father, 15 from whom every family in heaven and on earth is named, 16 that according to the riches of his glory he may grant you to be strengthened with power through his Spirit in your inner being, </vt:lpstr>
      <vt:lpstr>17 so that Christ may dwell in your hearts through faith-- that you, being rooted and grounded in love, 18 may have strength to comprehend with all the saints what is the breadth and length and height and depth, 19 and to know the love of Christ that surpasses knowledge, that you may be filled with all the fullness of God. (Eph. 3:14-19)</vt:lpstr>
      <vt:lpstr>1. The Inner Life Has Power Over the Outer Life</vt:lpstr>
      <vt:lpstr>2. We Need This Indwelling</vt:lpstr>
      <vt:lpstr>3. How Do We Get This Indwellng? </vt:lpstr>
      <vt:lpstr>20 Now to him who is able to do far more abundantly than all that we ask or think, according to the power at work within us, 21 to him be glory in the church and in Christ Jesus throughout all generations, forever and ever. Amen. (Eph. 3:20-21)</vt:lpstr>
      <vt:lpstr>The purpose of the indwelled life is to demonstrate the glory of God through passionate believers so that the unsaved multitudes will abandon their dead gods,  the dispassionate Christians will abandon their dead religion, so that Christ will be worshiped and exalted without limitation in His church.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MORTON</dc:creator>
  <cp:lastModifiedBy>NATHAN MORTON</cp:lastModifiedBy>
  <cp:revision>8</cp:revision>
  <dcterms:created xsi:type="dcterms:W3CDTF">2019-06-16T03:08:42Z</dcterms:created>
  <dcterms:modified xsi:type="dcterms:W3CDTF">2022-11-03T18:20:43Z</dcterms:modified>
</cp:coreProperties>
</file>